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1" r:id="rId1"/>
    <p:sldMasterId id="2147483752" r:id="rId2"/>
    <p:sldMasterId id="2147483753" r:id="rId3"/>
    <p:sldMasterId id="2147483754" r:id="rId4"/>
  </p:sldMasterIdLst>
  <p:notesMasterIdLst>
    <p:notesMasterId r:id="rId7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Lst>
  <p:sldSz cx="9144000" cy="5143500" type="screen16x9"/>
  <p:notesSz cx="6858000" cy="9144000"/>
  <p:embeddedFontLst>
    <p:embeddedFont>
      <p:font typeface="Anton" panose="020B0604020202020204" pitchFamily="2" charset="0"/>
      <p:regular r:id="rId75"/>
    </p:embeddedFont>
    <p:embeddedFont>
      <p:font typeface="Didact Gothic" panose="00000500000000000000" pitchFamily="2" charset="0"/>
      <p:regular r:id="rId76"/>
    </p:embeddedFont>
    <p:embeddedFont>
      <p:font typeface="DM Sans" pitchFamily="2" charset="0"/>
      <p:regular r:id="rId77"/>
      <p:bold r:id="rId78"/>
      <p:italic r:id="rId79"/>
      <p:boldItalic r:id="rId80"/>
    </p:embeddedFont>
    <p:embeddedFont>
      <p:font typeface="Helvetica Neue Light" panose="020B0604020202020204"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C9E291-AE05-4ED4-8B6B-3D61BB343E8A}">
  <a:tblStyle styleId="{92C9E291-AE05-4ED4-8B6B-3D61BB343E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6" d="100"/>
          <a:sy n="146" d="100"/>
        </p:scale>
        <p:origin x="594" y="114"/>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0.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3.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2.fntdata"/><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6c40aca8a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6c40aca8a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4025524f9c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4025524f9c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4025524f9c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4025524f9c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4025524f9c_0_4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4025524f9c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4025524f9c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4025524f9c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3ef3254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3ef3254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segundo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4025524f9c_0_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4025524f9c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4025524f9c_0_4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4025524f9c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113ef32546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113ef32546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3fc94854d3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3fc94854d3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fc94854d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3fc94854d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500a73d50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500a73d5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3fc94854d3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3fc94854d3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13fc94854d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13fc94854d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3fc94854d3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3fc94854d3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3fc94854d3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3fc94854d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3fc94854d3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3fc94854d3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3fc94854d3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3fc94854d3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3fc94854d3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3fc94854d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3fc94854d3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3fc94854d3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3fc94854d3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3fc94854d3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3fc94854d3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3fc94854d3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500a73d50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500a73d50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3fc94854d3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3fc94854d3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3fc94854d3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7" name="Google Shape;697;g13fc94854d3_0_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3fc94854d3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3fc94854d3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13fc94854d3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13fc94854d3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3fc94854d3_0_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3fc94854d3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3fc94854d3_0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3fc94854d3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3fc94854d3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3fc94854d3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13fc94854d3_0_3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13fc94854d3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13fc94854d3_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13fc94854d3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3fc94854d3_0_3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3fc94854d3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6c40aca8a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6c40aca8a_0_8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Editar: número de clases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3fc94854d3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3fc94854d3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13fc94854d3_0_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13fc94854d3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14202d9fece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14202d9fec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4202d9fece_2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4202d9fece_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4202d9fece_2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4202d9fece_2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14202d9fece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14202d9fece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14202d9fece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14202d9fece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4202d9fece_2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4202d9fece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4202d9fece_2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14202d9fece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4202d9fece_2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4202d9fece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48a6cf1ebc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48a6cf1eb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4202d9fece_2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14202d9fece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4202d9fece_2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4202d9fece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4202d9fece_2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4202d9fece_2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4202d9fece_2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4202d9fece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4202d9fece_2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4202d9fece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4202d9fece_2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4202d9fece_2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4202d9fece_2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4202d9fece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4202d9fece_2_2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4202d9fece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4202d9fece_2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4202d9fece_2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4202d9fece_2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4" name="Google Shape;1024;g14202d9fece_2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14b6c90cd5_0_4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14b6c90cd5_0_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4202d9fece_2_2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4202d9fece_2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4202d9fece_2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4202d9fece_2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14202d9fece_2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14202d9fece_2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14202d9fece_2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0" name="Google Shape;1070;g14202d9fece_2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4202d9fece_2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4202d9fece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14202d9fece_2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14202d9fece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14202d9fece_2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3" name="Google Shape;1103;g14202d9fece_2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4202d9fece_2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4202d9fece_2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14202d9fece_2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14202d9fece_2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14b6c90cd5_0_1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14b6c90cd5_0_1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113ef325465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113ef325465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4025524f9c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4025524f9c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4025524f9c_0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4025524f9c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334"/>
        <p:cNvGrpSpPr/>
        <p:nvPr/>
      </p:nvGrpSpPr>
      <p:grpSpPr>
        <a:xfrm>
          <a:off x="0" y="0"/>
          <a:ext cx="0" cy="0"/>
          <a:chOff x="0" y="0"/>
          <a:chExt cx="0" cy="0"/>
        </a:xfrm>
      </p:grpSpPr>
      <p:pic>
        <p:nvPicPr>
          <p:cNvPr id="335" name="Google Shape;335;p104"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336"/>
        <p:cNvGrpSpPr/>
        <p:nvPr/>
      </p:nvGrpSpPr>
      <p:grpSpPr>
        <a:xfrm>
          <a:off x="0" y="0"/>
          <a:ext cx="0" cy="0"/>
          <a:chOff x="0" y="0"/>
          <a:chExt cx="0" cy="0"/>
        </a:xfrm>
      </p:grpSpPr>
      <p:sp>
        <p:nvSpPr>
          <p:cNvPr id="337" name="Google Shape;337;p10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38" name="Google Shape;338;p10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339" name="Google Shape;339;p1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340"/>
        <p:cNvGrpSpPr/>
        <p:nvPr/>
      </p:nvGrpSpPr>
      <p:grpSpPr>
        <a:xfrm>
          <a:off x="0" y="0"/>
          <a:ext cx="0" cy="0"/>
          <a:chOff x="0" y="0"/>
          <a:chExt cx="0" cy="0"/>
        </a:xfrm>
      </p:grpSpPr>
      <p:pic>
        <p:nvPicPr>
          <p:cNvPr id="341" name="Google Shape;341;p106"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2">
    <p:bg>
      <p:bgPr>
        <a:blipFill>
          <a:blip r:embed="rId2">
            <a:alphaModFix/>
          </a:blip>
          <a:stretch>
            <a:fillRect/>
          </a:stretch>
        </a:blipFill>
        <a:effectLst/>
      </p:bgPr>
    </p:bg>
    <p:spTree>
      <p:nvGrpSpPr>
        <p:cNvPr id="1" name="Shape 342"/>
        <p:cNvGrpSpPr/>
        <p:nvPr/>
      </p:nvGrpSpPr>
      <p:grpSpPr>
        <a:xfrm>
          <a:off x="0" y="0"/>
          <a:ext cx="0" cy="0"/>
          <a:chOff x="0" y="0"/>
          <a:chExt cx="0" cy="0"/>
        </a:xfrm>
      </p:grpSpPr>
      <p:sp>
        <p:nvSpPr>
          <p:cNvPr id="343" name="Google Shape;343;p10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21"/>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21"/>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21"/>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21"/>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21"/>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21"/>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1" name="Google Shape;81;p21"/>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2" name="Google Shape;82;p21"/>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3" name="Google Shape;83;p21"/>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21"/>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21"/>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8" name="Google Shape;88;p21"/>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9" name="Google Shape;89;p21"/>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90" name="Google Shape;90;p21"/>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27"/>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6000">
                <a:solidFill>
                  <a:srgbClr val="E8E7E3"/>
                </a:solidFill>
              </a:rPr>
              <a:t>☕ </a:t>
            </a:r>
            <a:endParaRPr sz="6000">
              <a:solidFill>
                <a:srgbClr val="E8E7E3"/>
              </a:solidFill>
            </a:endParaRPr>
          </a:p>
          <a:p>
            <a:pPr marL="0" lvl="0" indent="0" algn="ctr" rtl="0">
              <a:spcBef>
                <a:spcPts val="0"/>
              </a:spcBef>
              <a:spcAft>
                <a:spcPts val="0"/>
              </a:spcAft>
              <a:buNone/>
            </a:pPr>
            <a:r>
              <a:rPr lang="es-419"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8" name="Google Shape;11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9" name="Google Shape;11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20"/>
        <p:cNvGrpSpPr/>
        <p:nvPr/>
      </p:nvGrpSpPr>
      <p:grpSpPr>
        <a:xfrm>
          <a:off x="0" y="0"/>
          <a:ext cx="0" cy="0"/>
          <a:chOff x="0" y="0"/>
          <a:chExt cx="0" cy="0"/>
        </a:xfrm>
      </p:grpSpPr>
      <p:sp>
        <p:nvSpPr>
          <p:cNvPr id="121" name="Google Shape;121;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2" name="Google Shape;122;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6" name="Google Shape;126;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7" name="Google Shape;12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28"/>
        <p:cNvGrpSpPr/>
        <p:nvPr/>
      </p:nvGrpSpPr>
      <p:grpSpPr>
        <a:xfrm>
          <a:off x="0" y="0"/>
          <a:ext cx="0" cy="0"/>
          <a:chOff x="0" y="0"/>
          <a:chExt cx="0" cy="0"/>
        </a:xfrm>
      </p:grpSpPr>
      <p:sp>
        <p:nvSpPr>
          <p:cNvPr id="129" name="Google Shape;129;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0" name="Google Shape;130;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1" name="Google Shape;13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32"/>
        <p:cNvGrpSpPr/>
        <p:nvPr/>
      </p:nvGrpSpPr>
      <p:grpSpPr>
        <a:xfrm>
          <a:off x="0" y="0"/>
          <a:ext cx="0" cy="0"/>
          <a:chOff x="0" y="0"/>
          <a:chExt cx="0" cy="0"/>
        </a:xfrm>
      </p:grpSpPr>
      <p:sp>
        <p:nvSpPr>
          <p:cNvPr id="133" name="Google Shape;133;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4" name="Google Shape;134;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5" name="Google Shape;13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36"/>
        <p:cNvGrpSpPr/>
        <p:nvPr/>
      </p:nvGrpSpPr>
      <p:grpSpPr>
        <a:xfrm>
          <a:off x="0" y="0"/>
          <a:ext cx="0" cy="0"/>
          <a:chOff x="0" y="0"/>
          <a:chExt cx="0" cy="0"/>
        </a:xfrm>
      </p:grpSpPr>
      <p:sp>
        <p:nvSpPr>
          <p:cNvPr id="137" name="Google Shape;13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8" name="Google Shape;138;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9" name="Google Shape;13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40"/>
        <p:cNvGrpSpPr/>
        <p:nvPr/>
      </p:nvGrpSpPr>
      <p:grpSpPr>
        <a:xfrm>
          <a:off x="0" y="0"/>
          <a:ext cx="0" cy="0"/>
          <a:chOff x="0" y="0"/>
          <a:chExt cx="0" cy="0"/>
        </a:xfrm>
      </p:grpSpPr>
      <p:sp>
        <p:nvSpPr>
          <p:cNvPr id="141" name="Google Shape;141;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2" name="Google Shape;142;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3" name="Google Shape;14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44"/>
        <p:cNvGrpSpPr/>
        <p:nvPr/>
      </p:nvGrpSpPr>
      <p:grpSpPr>
        <a:xfrm>
          <a:off x="0" y="0"/>
          <a:ext cx="0" cy="0"/>
          <a:chOff x="0" y="0"/>
          <a:chExt cx="0" cy="0"/>
        </a:xfrm>
      </p:grpSpPr>
      <p:sp>
        <p:nvSpPr>
          <p:cNvPr id="145" name="Google Shape;14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7" name="Google Shape;14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48"/>
        <p:cNvGrpSpPr/>
        <p:nvPr/>
      </p:nvGrpSpPr>
      <p:grpSpPr>
        <a:xfrm>
          <a:off x="0" y="0"/>
          <a:ext cx="0" cy="0"/>
          <a:chOff x="0" y="0"/>
          <a:chExt cx="0" cy="0"/>
        </a:xfrm>
      </p:grpSpPr>
      <p:sp>
        <p:nvSpPr>
          <p:cNvPr id="149" name="Google Shape;14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0" name="Google Shape;150;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1" name="Google Shape;151;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4" name="Google Shape;154;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5" name="Google Shape;15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56"/>
        <p:cNvGrpSpPr/>
        <p:nvPr/>
      </p:nvGrpSpPr>
      <p:grpSpPr>
        <a:xfrm>
          <a:off x="0" y="0"/>
          <a:ext cx="0" cy="0"/>
          <a:chOff x="0" y="0"/>
          <a:chExt cx="0" cy="0"/>
        </a:xfrm>
      </p:grpSpPr>
      <p:sp>
        <p:nvSpPr>
          <p:cNvPr id="157" name="Google Shape;157;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8" name="Google Shape;158;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60"/>
        <p:cNvGrpSpPr/>
        <p:nvPr/>
      </p:nvGrpSpPr>
      <p:grpSpPr>
        <a:xfrm>
          <a:off x="0" y="0"/>
          <a:ext cx="0" cy="0"/>
          <a:chOff x="0" y="0"/>
          <a:chExt cx="0" cy="0"/>
        </a:xfrm>
      </p:grpSpPr>
      <p:sp>
        <p:nvSpPr>
          <p:cNvPr id="161" name="Google Shape;161;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2" name="Google Shape;162;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64"/>
        <p:cNvGrpSpPr/>
        <p:nvPr/>
      </p:nvGrpSpPr>
      <p:grpSpPr>
        <a:xfrm>
          <a:off x="0" y="0"/>
          <a:ext cx="0" cy="0"/>
          <a:chOff x="0" y="0"/>
          <a:chExt cx="0" cy="0"/>
        </a:xfrm>
      </p:grpSpPr>
      <p:sp>
        <p:nvSpPr>
          <p:cNvPr id="165" name="Google Shape;165;p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6" name="Google Shape;166;p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 name="Google Shape;167;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68"/>
        <p:cNvGrpSpPr/>
        <p:nvPr/>
      </p:nvGrpSpPr>
      <p:grpSpPr>
        <a:xfrm>
          <a:off x="0" y="0"/>
          <a:ext cx="0" cy="0"/>
          <a:chOff x="0" y="0"/>
          <a:chExt cx="0" cy="0"/>
        </a:xfrm>
      </p:grpSpPr>
      <p:sp>
        <p:nvSpPr>
          <p:cNvPr id="169" name="Google Shape;169;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0" name="Google Shape;170;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72"/>
        <p:cNvGrpSpPr/>
        <p:nvPr/>
      </p:nvGrpSpPr>
      <p:grpSpPr>
        <a:xfrm>
          <a:off x="0" y="0"/>
          <a:ext cx="0" cy="0"/>
          <a:chOff x="0" y="0"/>
          <a:chExt cx="0" cy="0"/>
        </a:xfrm>
      </p:grpSpPr>
      <p:sp>
        <p:nvSpPr>
          <p:cNvPr id="173" name="Google Shape;17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76"/>
        <p:cNvGrpSpPr/>
        <p:nvPr/>
      </p:nvGrpSpPr>
      <p:grpSpPr>
        <a:xfrm>
          <a:off x="0" y="0"/>
          <a:ext cx="0" cy="0"/>
          <a:chOff x="0" y="0"/>
          <a:chExt cx="0" cy="0"/>
        </a:xfrm>
      </p:grpSpPr>
      <p:sp>
        <p:nvSpPr>
          <p:cNvPr id="177" name="Google Shape;177;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8" name="Google Shape;178;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80"/>
        <p:cNvGrpSpPr/>
        <p:nvPr/>
      </p:nvGrpSpPr>
      <p:grpSpPr>
        <a:xfrm>
          <a:off x="0" y="0"/>
          <a:ext cx="0" cy="0"/>
          <a:chOff x="0" y="0"/>
          <a:chExt cx="0" cy="0"/>
        </a:xfrm>
      </p:grpSpPr>
      <p:sp>
        <p:nvSpPr>
          <p:cNvPr id="181" name="Google Shape;181;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82" name="Google Shape;182;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3" name="Google Shape;18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84"/>
        <p:cNvGrpSpPr/>
        <p:nvPr/>
      </p:nvGrpSpPr>
      <p:grpSpPr>
        <a:xfrm>
          <a:off x="0" y="0"/>
          <a:ext cx="0" cy="0"/>
          <a:chOff x="0" y="0"/>
          <a:chExt cx="0" cy="0"/>
        </a:xfrm>
      </p:grpSpPr>
      <p:sp>
        <p:nvSpPr>
          <p:cNvPr id="185" name="Google Shape;185;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6" name="Google Shape;186;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88"/>
        <p:cNvGrpSpPr/>
        <p:nvPr/>
      </p:nvGrpSpPr>
      <p:grpSpPr>
        <a:xfrm>
          <a:off x="0" y="0"/>
          <a:ext cx="0" cy="0"/>
          <a:chOff x="0" y="0"/>
          <a:chExt cx="0" cy="0"/>
        </a:xfrm>
      </p:grpSpPr>
      <p:sp>
        <p:nvSpPr>
          <p:cNvPr id="189" name="Google Shape;189;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0" name="Google Shape;190;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91" name="Google Shape;19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on imagen 5">
  <p:cSld name="SECTION_HEADER_1_1_1_1_1_1_1_7">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7" name="Google Shape;237;p7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on imagen 6">
  <p:cSld name="SECTION_HEADER_1_1_1_1_1_1_1_8">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7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0" name="Google Shape;240;p7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co 1" type="title">
  <p:cSld name="TITLE">
    <p:spTree>
      <p:nvGrpSpPr>
        <p:cNvPr id="1" name="Shape 245"/>
        <p:cNvGrpSpPr/>
        <p:nvPr/>
      </p:nvGrpSpPr>
      <p:grpSpPr>
        <a:xfrm>
          <a:off x="0" y="0"/>
          <a:ext cx="0" cy="0"/>
          <a:chOff x="0" y="0"/>
          <a:chExt cx="0" cy="0"/>
        </a:xfrm>
      </p:grpSpPr>
      <p:sp>
        <p:nvSpPr>
          <p:cNvPr id="246" name="Google Shape;246;p7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000"/>
              <a:buFont typeface="DM Sans"/>
              <a:buNone/>
              <a:defRPr sz="4000" b="1">
                <a:latin typeface="DM Sans"/>
                <a:ea typeface="DM Sans"/>
                <a:cs typeface="DM Sans"/>
                <a:sym typeface="DM Sans"/>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7" name="Google Shape;247;p7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248" name="Google Shape;248;p7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7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53"/>
        <p:cNvGrpSpPr/>
        <p:nvPr/>
      </p:nvGrpSpPr>
      <p:grpSpPr>
        <a:xfrm>
          <a:off x="0" y="0"/>
          <a:ext cx="0" cy="0"/>
          <a:chOff x="0" y="0"/>
          <a:chExt cx="0" cy="0"/>
        </a:xfrm>
      </p:grpSpPr>
      <p:pic>
        <p:nvPicPr>
          <p:cNvPr id="254" name="Google Shape;254;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55"/>
        <p:cNvGrpSpPr/>
        <p:nvPr/>
      </p:nvGrpSpPr>
      <p:grpSpPr>
        <a:xfrm>
          <a:off x="0" y="0"/>
          <a:ext cx="0" cy="0"/>
          <a:chOff x="0" y="0"/>
          <a:chExt cx="0" cy="0"/>
        </a:xfrm>
      </p:grpSpPr>
      <p:pic>
        <p:nvPicPr>
          <p:cNvPr id="256" name="Google Shape;256;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7"/>
        <p:cNvGrpSpPr/>
        <p:nvPr/>
      </p:nvGrpSpPr>
      <p:grpSpPr>
        <a:xfrm>
          <a:off x="0" y="0"/>
          <a:ext cx="0" cy="0"/>
          <a:chOff x="0" y="0"/>
          <a:chExt cx="0" cy="0"/>
        </a:xfrm>
      </p:grpSpPr>
      <p:pic>
        <p:nvPicPr>
          <p:cNvPr id="258" name="Google Shape;258;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59"/>
        <p:cNvGrpSpPr/>
        <p:nvPr/>
      </p:nvGrpSpPr>
      <p:grpSpPr>
        <a:xfrm>
          <a:off x="0" y="0"/>
          <a:ext cx="0" cy="0"/>
          <a:chOff x="0" y="0"/>
          <a:chExt cx="0" cy="0"/>
        </a:xfrm>
      </p:grpSpPr>
      <p:pic>
        <p:nvPicPr>
          <p:cNvPr id="260" name="Google Shape;260;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261"/>
        <p:cNvGrpSpPr/>
        <p:nvPr/>
      </p:nvGrpSpPr>
      <p:grpSpPr>
        <a:xfrm>
          <a:off x="0" y="0"/>
          <a:ext cx="0" cy="0"/>
          <a:chOff x="0" y="0"/>
          <a:chExt cx="0" cy="0"/>
        </a:xfrm>
      </p:grpSpPr>
      <p:sp>
        <p:nvSpPr>
          <p:cNvPr id="262" name="Google Shape;262;p80"/>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3" name="Google Shape;263;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64"/>
        <p:cNvGrpSpPr/>
        <p:nvPr/>
      </p:nvGrpSpPr>
      <p:grpSpPr>
        <a:xfrm>
          <a:off x="0" y="0"/>
          <a:ext cx="0" cy="0"/>
          <a:chOff x="0" y="0"/>
          <a:chExt cx="0" cy="0"/>
        </a:xfrm>
      </p:grpSpPr>
      <p:pic>
        <p:nvPicPr>
          <p:cNvPr id="265" name="Google Shape;265;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66"/>
        <p:cNvGrpSpPr/>
        <p:nvPr/>
      </p:nvGrpSpPr>
      <p:grpSpPr>
        <a:xfrm>
          <a:off x="0" y="0"/>
          <a:ext cx="0" cy="0"/>
          <a:chOff x="0" y="0"/>
          <a:chExt cx="0" cy="0"/>
        </a:xfrm>
      </p:grpSpPr>
      <p:pic>
        <p:nvPicPr>
          <p:cNvPr id="267" name="Google Shape;267;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68"/>
        <p:cNvGrpSpPr/>
        <p:nvPr/>
      </p:nvGrpSpPr>
      <p:grpSpPr>
        <a:xfrm>
          <a:off x="0" y="0"/>
          <a:ext cx="0" cy="0"/>
          <a:chOff x="0" y="0"/>
          <a:chExt cx="0" cy="0"/>
        </a:xfrm>
      </p:grpSpPr>
      <p:pic>
        <p:nvPicPr>
          <p:cNvPr id="269" name="Google Shape;269;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70"/>
        <p:cNvGrpSpPr/>
        <p:nvPr/>
      </p:nvGrpSpPr>
      <p:grpSpPr>
        <a:xfrm>
          <a:off x="0" y="0"/>
          <a:ext cx="0" cy="0"/>
          <a:chOff x="0" y="0"/>
          <a:chExt cx="0" cy="0"/>
        </a:xfrm>
      </p:grpSpPr>
      <p:pic>
        <p:nvPicPr>
          <p:cNvPr id="271" name="Google Shape;271;p8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2"/>
        <p:cNvGrpSpPr/>
        <p:nvPr/>
      </p:nvGrpSpPr>
      <p:grpSpPr>
        <a:xfrm>
          <a:off x="0" y="0"/>
          <a:ext cx="0" cy="0"/>
          <a:chOff x="0" y="0"/>
          <a:chExt cx="0" cy="0"/>
        </a:xfrm>
      </p:grpSpPr>
      <p:sp>
        <p:nvSpPr>
          <p:cNvPr id="273" name="Google Shape;273;p8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274" name="Google Shape;274;p8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275" name="Google Shape;275;p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80"/>
        <p:cNvGrpSpPr/>
        <p:nvPr/>
      </p:nvGrpSpPr>
      <p:grpSpPr>
        <a:xfrm>
          <a:off x="0" y="0"/>
          <a:ext cx="0" cy="0"/>
          <a:chOff x="0" y="0"/>
          <a:chExt cx="0" cy="0"/>
        </a:xfrm>
      </p:grpSpPr>
      <p:sp>
        <p:nvSpPr>
          <p:cNvPr id="281" name="Google Shape;281;p8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82" name="Google Shape;282;p8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3" name="Google Shape;283;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4"/>
        <p:cNvGrpSpPr/>
        <p:nvPr/>
      </p:nvGrpSpPr>
      <p:grpSpPr>
        <a:xfrm>
          <a:off x="0" y="0"/>
          <a:ext cx="0" cy="0"/>
          <a:chOff x="0" y="0"/>
          <a:chExt cx="0" cy="0"/>
        </a:xfrm>
      </p:grpSpPr>
      <p:sp>
        <p:nvSpPr>
          <p:cNvPr id="285" name="Google Shape;285;p8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6" name="Google Shape;286;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7"/>
        <p:cNvGrpSpPr/>
        <p:nvPr/>
      </p:nvGrpSpPr>
      <p:grpSpPr>
        <a:xfrm>
          <a:off x="0" y="0"/>
          <a:ext cx="0" cy="0"/>
          <a:chOff x="0" y="0"/>
          <a:chExt cx="0" cy="0"/>
        </a:xfrm>
      </p:grpSpPr>
      <p:sp>
        <p:nvSpPr>
          <p:cNvPr id="288" name="Google Shape;288;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9" name="Google Shape;289;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90" name="Google Shape;290;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1"/>
        <p:cNvGrpSpPr/>
        <p:nvPr/>
      </p:nvGrpSpPr>
      <p:grpSpPr>
        <a:xfrm>
          <a:off x="0" y="0"/>
          <a:ext cx="0" cy="0"/>
          <a:chOff x="0" y="0"/>
          <a:chExt cx="0" cy="0"/>
        </a:xfrm>
      </p:grpSpPr>
      <p:sp>
        <p:nvSpPr>
          <p:cNvPr id="292" name="Google Shape;292;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9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4" name="Google Shape;294;p9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95" name="Google Shape;295;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6"/>
        <p:cNvGrpSpPr/>
        <p:nvPr/>
      </p:nvGrpSpPr>
      <p:grpSpPr>
        <a:xfrm>
          <a:off x="0" y="0"/>
          <a:ext cx="0" cy="0"/>
          <a:chOff x="0" y="0"/>
          <a:chExt cx="0" cy="0"/>
        </a:xfrm>
      </p:grpSpPr>
      <p:sp>
        <p:nvSpPr>
          <p:cNvPr id="297" name="Google Shape;297;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8" name="Google Shape;298;p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9"/>
        <p:cNvGrpSpPr/>
        <p:nvPr/>
      </p:nvGrpSpPr>
      <p:grpSpPr>
        <a:xfrm>
          <a:off x="0" y="0"/>
          <a:ext cx="0" cy="0"/>
          <a:chOff x="0" y="0"/>
          <a:chExt cx="0" cy="0"/>
        </a:xfrm>
      </p:grpSpPr>
      <p:sp>
        <p:nvSpPr>
          <p:cNvPr id="300" name="Google Shape;300;p9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1" name="Google Shape;301;p9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02" name="Google Shape;302;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3"/>
        <p:cNvGrpSpPr/>
        <p:nvPr/>
      </p:nvGrpSpPr>
      <p:grpSpPr>
        <a:xfrm>
          <a:off x="0" y="0"/>
          <a:ext cx="0" cy="0"/>
          <a:chOff x="0" y="0"/>
          <a:chExt cx="0" cy="0"/>
        </a:xfrm>
      </p:grpSpPr>
      <p:sp>
        <p:nvSpPr>
          <p:cNvPr id="304" name="Google Shape;304;p9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05" name="Google Shape;305;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6"/>
        <p:cNvGrpSpPr/>
        <p:nvPr/>
      </p:nvGrpSpPr>
      <p:grpSpPr>
        <a:xfrm>
          <a:off x="0" y="0"/>
          <a:ext cx="0" cy="0"/>
          <a:chOff x="0" y="0"/>
          <a:chExt cx="0" cy="0"/>
        </a:xfrm>
      </p:grpSpPr>
      <p:sp>
        <p:nvSpPr>
          <p:cNvPr id="307" name="Google Shape;307;p9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09" name="Google Shape;309;p9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10" name="Google Shape;310;p9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11" name="Google Shape;311;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12"/>
        <p:cNvGrpSpPr/>
        <p:nvPr/>
      </p:nvGrpSpPr>
      <p:grpSpPr>
        <a:xfrm>
          <a:off x="0" y="0"/>
          <a:ext cx="0" cy="0"/>
          <a:chOff x="0" y="0"/>
          <a:chExt cx="0" cy="0"/>
        </a:xfrm>
      </p:grpSpPr>
      <p:sp>
        <p:nvSpPr>
          <p:cNvPr id="313" name="Google Shape;313;p9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314" name="Google Shape;314;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15"/>
        <p:cNvGrpSpPr/>
        <p:nvPr/>
      </p:nvGrpSpPr>
      <p:grpSpPr>
        <a:xfrm>
          <a:off x="0" y="0"/>
          <a:ext cx="0" cy="0"/>
          <a:chOff x="0" y="0"/>
          <a:chExt cx="0" cy="0"/>
        </a:xfrm>
      </p:grpSpPr>
      <p:sp>
        <p:nvSpPr>
          <p:cNvPr id="316" name="Google Shape;316;p9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17" name="Google Shape;317;p9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318" name="Google Shape;318;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9"/>
        <p:cNvGrpSpPr/>
        <p:nvPr/>
      </p:nvGrpSpPr>
      <p:grpSpPr>
        <a:xfrm>
          <a:off x="0" y="0"/>
          <a:ext cx="0" cy="0"/>
          <a:chOff x="0" y="0"/>
          <a:chExt cx="0" cy="0"/>
        </a:xfrm>
      </p:grpSpPr>
      <p:sp>
        <p:nvSpPr>
          <p:cNvPr id="320" name="Google Shape;320;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321"/>
        <p:cNvGrpSpPr/>
        <p:nvPr/>
      </p:nvGrpSpPr>
      <p:grpSpPr>
        <a:xfrm>
          <a:off x="0" y="0"/>
          <a:ext cx="0" cy="0"/>
          <a:chOff x="0" y="0"/>
          <a:chExt cx="0" cy="0"/>
        </a:xfrm>
      </p:grpSpPr>
      <p:pic>
        <p:nvPicPr>
          <p:cNvPr id="322" name="Google Shape;322;p98"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323"/>
        <p:cNvGrpSpPr/>
        <p:nvPr/>
      </p:nvGrpSpPr>
      <p:grpSpPr>
        <a:xfrm>
          <a:off x="0" y="0"/>
          <a:ext cx="0" cy="0"/>
          <a:chOff x="0" y="0"/>
          <a:chExt cx="0" cy="0"/>
        </a:xfrm>
      </p:grpSpPr>
      <p:pic>
        <p:nvPicPr>
          <p:cNvPr id="324" name="Google Shape;324;p99"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325"/>
        <p:cNvGrpSpPr/>
        <p:nvPr/>
      </p:nvGrpSpPr>
      <p:grpSpPr>
        <a:xfrm>
          <a:off x="0" y="0"/>
          <a:ext cx="0" cy="0"/>
          <a:chOff x="0" y="0"/>
          <a:chExt cx="0" cy="0"/>
        </a:xfrm>
      </p:grpSpPr>
      <p:pic>
        <p:nvPicPr>
          <p:cNvPr id="326" name="Google Shape;326;p100"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on imagen">
  <p:cSld name="SECTION_HEADER_1_1_1_1_1_1_1">
    <p:bg>
      <p:bgPr>
        <a:blipFill>
          <a:blip r:embed="rId2">
            <a:alphaModFix/>
          </a:blip>
          <a:stretch>
            <a:fillRect/>
          </a:stretch>
        </a:blipFill>
        <a:effectLst/>
      </p:bgPr>
    </p:bg>
    <p:spTree>
      <p:nvGrpSpPr>
        <p:cNvPr id="1" name="Shape 327"/>
        <p:cNvGrpSpPr/>
        <p:nvPr/>
      </p:nvGrpSpPr>
      <p:grpSpPr>
        <a:xfrm>
          <a:off x="0" y="0"/>
          <a:ext cx="0" cy="0"/>
          <a:chOff x="0" y="0"/>
          <a:chExt cx="0" cy="0"/>
        </a:xfrm>
      </p:grpSpPr>
      <p:sp>
        <p:nvSpPr>
          <p:cNvPr id="328" name="Google Shape;328;p101"/>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9" name="Google Shape;329;p101" title="logo coderhouse"/>
          <p:cNvPicPr preferRelativeResize="0"/>
          <p:nvPr/>
        </p:nvPicPr>
        <p:blipFill rotWithShape="1">
          <a:blip r:embed="rId3">
            <a:alphaModFix/>
          </a:blip>
          <a:src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02-B">
  <p:cSld name="SECTION_HEADER_1_2">
    <p:bg>
      <p:bgPr>
        <a:blipFill>
          <a:blip r:embed="rId2">
            <a:alphaModFix/>
          </a:blip>
          <a:stretch>
            <a:fillRect/>
          </a:stretch>
        </a:blipFill>
        <a:effectLst/>
      </p:bgPr>
    </p:bg>
    <p:spTree>
      <p:nvGrpSpPr>
        <p:cNvPr id="1" name="Shape 330"/>
        <p:cNvGrpSpPr/>
        <p:nvPr/>
      </p:nvGrpSpPr>
      <p:grpSpPr>
        <a:xfrm>
          <a:off x="0" y="0"/>
          <a:ext cx="0" cy="0"/>
          <a:chOff x="0" y="0"/>
          <a:chExt cx="0" cy="0"/>
        </a:xfrm>
      </p:grpSpPr>
      <p:pic>
        <p:nvPicPr>
          <p:cNvPr id="331" name="Google Shape;331;p102" title="logo coderhouse"/>
          <p:cNvPicPr preferRelativeResize="0"/>
          <p:nvPr/>
        </p:nvPicPr>
        <p:blipFill rotWithShape="1">
          <a:blip r:embed="rId3">
            <a:alphaModFix/>
          </a:blip>
          <a:srcRect/>
          <a:stretch/>
        </p:blipFill>
        <p:spPr>
          <a:xfrm>
            <a:off x="7874775" y="4720250"/>
            <a:ext cx="1024025" cy="21162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332"/>
        <p:cNvGrpSpPr/>
        <p:nvPr/>
      </p:nvGrpSpPr>
      <p:grpSpPr>
        <a:xfrm>
          <a:off x="0" y="0"/>
          <a:ext cx="0" cy="0"/>
          <a:chOff x="0" y="0"/>
          <a:chExt cx="0" cy="0"/>
        </a:xfrm>
      </p:grpSpPr>
      <p:pic>
        <p:nvPicPr>
          <p:cNvPr id="333" name="Google Shape;333;p103" title="logo coderhouse"/>
          <p:cNvPicPr preferRelativeResize="0"/>
          <p:nvPr/>
        </p:nvPicPr>
        <p:blipFill rotWithShape="1">
          <a:blip r:embed="rId2">
            <a:alphaModFix/>
          </a:blip>
          <a:src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1"/>
        <p:cNvGrpSpPr/>
        <p:nvPr/>
      </p:nvGrpSpPr>
      <p:grpSpPr>
        <a:xfrm>
          <a:off x="0" y="0"/>
          <a:ext cx="0" cy="0"/>
          <a:chOff x="0" y="0"/>
          <a:chExt cx="0" cy="0"/>
        </a:xfrm>
      </p:grpSpPr>
      <p:sp>
        <p:nvSpPr>
          <p:cNvPr id="242" name="Google Shape;242;p7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43" name="Google Shape;243;p7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44" name="Google Shape;244;p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76"/>
        <p:cNvGrpSpPr/>
        <p:nvPr/>
      </p:nvGrpSpPr>
      <p:grpSpPr>
        <a:xfrm>
          <a:off x="0" y="0"/>
          <a:ext cx="0" cy="0"/>
          <a:chOff x="0" y="0"/>
          <a:chExt cx="0" cy="0"/>
        </a:xfrm>
      </p:grpSpPr>
      <p:sp>
        <p:nvSpPr>
          <p:cNvPr id="277" name="Google Shape;277;p8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78" name="Google Shape;278;p8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79" name="Google Shape;279;p8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419"/>
              <a:t>‹#›</a:t>
            </a:fld>
            <a:endParaRPr/>
          </a:p>
        </p:txBody>
      </p:sp>
    </p:spTree>
  </p:cSld>
  <p:clrMap bg1="lt1" tx1="dk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16.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27.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hyperlink" Target="https://docs.google.com/presentation/d/12s4hGzIfqix4c68r0gv8Kf9ypgqg2WC2xQVYT52MvvA/edit#slide=id.gf48a4f4df5_0_0" TargetMode="External"/><Relationship Id="rId2" Type="http://schemas.openxmlformats.org/officeDocument/2006/relationships/notesSlide" Target="../notesSlides/notesSlide3.xml"/><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44.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0.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47.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9.xml"/><Relationship Id="rId5" Type="http://schemas.openxmlformats.org/officeDocument/2006/relationships/image" Target="../media/image27.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70.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drive.google.com/drive/folders/1S1kQxNph8Wb3hNxa0sQ9UBjoooohHVYk?usp=sharing" TargetMode="External"/><Relationship Id="rId2" Type="http://schemas.openxmlformats.org/officeDocument/2006/relationships/notesSlide" Target="../notesSlides/notesSlide55.xml"/><Relationship Id="rId1" Type="http://schemas.openxmlformats.org/officeDocument/2006/relationships/slideLayout" Target="../slideLayouts/slideLayout78.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70.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78.xml"/><Relationship Id="rId5" Type="http://schemas.openxmlformats.org/officeDocument/2006/relationships/image" Target="../media/image29.png"/><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1.xml"/><Relationship Id="rId1" Type="http://schemas.openxmlformats.org/officeDocument/2006/relationships/slideLayout" Target="../slideLayouts/slideLayout70.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70.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7.xml"/><Relationship Id="rId1" Type="http://schemas.openxmlformats.org/officeDocument/2006/relationships/slideLayout" Target="../slideLayouts/slideLayout70.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69.xml"/><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8.xml"/><Relationship Id="rId6" Type="http://schemas.openxmlformats.org/officeDocument/2006/relationships/hyperlink" Target="https://drive.google.com/drive/folders/1S1kQxNph8Wb3hNxa0sQ9UBjoooohHVYk?usp=sharing"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108"/>
          <p:cNvSpPr txBox="1"/>
          <p:nvPr/>
        </p:nvSpPr>
        <p:spPr>
          <a:xfrm>
            <a:off x="1461300" y="225297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rgbClr val="EAFF6A"/>
                </a:solidFill>
                <a:latin typeface="DM Sans"/>
                <a:ea typeface="DM Sans"/>
                <a:cs typeface="DM Sans"/>
                <a:sym typeface="DM Sans"/>
              </a:rPr>
              <a:t>Diseño UX/UI</a:t>
            </a:r>
            <a:endParaRPr sz="4000" b="1">
              <a:solidFill>
                <a:srgbClr val="EAFF6A"/>
              </a:solidFill>
              <a:latin typeface="DM Sans"/>
              <a:ea typeface="DM Sans"/>
              <a:cs typeface="DM Sans"/>
              <a:sym typeface="DM Sans"/>
            </a:endParaRPr>
          </a:p>
        </p:txBody>
      </p:sp>
      <p:sp>
        <p:nvSpPr>
          <p:cNvPr id="350" name="Google Shape;350;p10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lt1"/>
                </a:solidFill>
                <a:latin typeface="DM Sans"/>
                <a:ea typeface="DM Sans"/>
                <a:cs typeface="DM Sans"/>
                <a:sym typeface="DM Sans"/>
              </a:rPr>
              <a:t>MANUAL DE PRÁCTICAS</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grpSp>
        <p:nvGrpSpPr>
          <p:cNvPr id="452" name="Google Shape;452;p117"/>
          <p:cNvGrpSpPr/>
          <p:nvPr/>
        </p:nvGrpSpPr>
        <p:grpSpPr>
          <a:xfrm>
            <a:off x="4202558" y="994173"/>
            <a:ext cx="738900" cy="738900"/>
            <a:chOff x="3137108" y="2467173"/>
            <a:chExt cx="738900" cy="738900"/>
          </a:xfrm>
        </p:grpSpPr>
        <p:sp>
          <p:nvSpPr>
            <p:cNvPr id="453" name="Google Shape;453;p117"/>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4" name="Google Shape;454;p11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55" name="Google Shape;455;p117"/>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User persona y benchmarking</a:t>
            </a:r>
            <a:endParaRPr sz="4000" b="1">
              <a:solidFill>
                <a:schemeClr val="dk1"/>
              </a:solidFill>
              <a:highlight>
                <a:srgbClr val="EAFF6A"/>
              </a:highlight>
              <a:latin typeface="DM Sans"/>
              <a:ea typeface="DM Sans"/>
              <a:cs typeface="DM Sans"/>
              <a:sym typeface="DM Sans"/>
            </a:endParaRPr>
          </a:p>
        </p:txBody>
      </p:sp>
      <p:sp>
        <p:nvSpPr>
          <p:cNvPr id="456" name="Google Shape;456;p117"/>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Comenzaremos creando las proto personas (versión preliminar de los user persona). Además, podrás armar un benchmarking competencia para tu proyecto.</a:t>
            </a:r>
            <a:endParaRPr sz="20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11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2" name="Google Shape;462;p118"/>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63" name="Google Shape;463;p118"/>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64" name="Google Shape;464;p118"/>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5" name="Google Shape;465;p118"/>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66" name="Google Shape;466;p118"/>
          <p:cNvSpPr txBox="1"/>
          <p:nvPr/>
        </p:nvSpPr>
        <p:spPr>
          <a:xfrm>
            <a:off x="469200" y="1525175"/>
            <a:ext cx="3843300" cy="316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crear él o las proto personas harán uso de tu proyecto final. Definir al menos dos personas. En una segunda instancia, realizar un benchmarking qué tenga como objetivo la búsqueda de competidores referentes (te puedes ayudar buscando aplicaciones que usarían los usuarios de tu proyecto).</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Identificar cuáles serán las apps con las que se hará la comparación. Comparar y evaluar de 3 a 5 posibles competidores directos o indirectos.</a:t>
            </a:r>
            <a:endParaRPr sz="1250">
              <a:solidFill>
                <a:schemeClr val="dk1"/>
              </a:solidFill>
              <a:latin typeface="DM Sans"/>
              <a:ea typeface="DM Sans"/>
              <a:cs typeface="DM Sans"/>
              <a:sym typeface="DM Sans"/>
            </a:endParaRPr>
          </a:p>
        </p:txBody>
      </p:sp>
      <p:sp>
        <p:nvSpPr>
          <p:cNvPr id="467" name="Google Shape;467;p118" title="2."/>
          <p:cNvSpPr txBox="1"/>
          <p:nvPr/>
        </p:nvSpPr>
        <p:spPr>
          <a:xfrm>
            <a:off x="4312625" y="1525175"/>
            <a:ext cx="4353900" cy="306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Categorías, tema y niveles de cumplimiento de análisis:</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Vocabulario: Las palabras utilizadas en los elementos de interacción (botones, títulos) permiten qué el usuario pueda llevar adelante la tarea y no presta a confusión.</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Navegabilidad: Cantidad de Pasos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Diseño: Ocupación del espacio en página, distribución de los elementos y tamaño con relación al espacio.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3. Incluir las fortalezas y debilidades de cada una de las competencias.</a:t>
            </a:r>
            <a:endParaRPr sz="1250">
              <a:solidFill>
                <a:schemeClr val="dk1"/>
              </a:solidFill>
              <a:latin typeface="DM Sans"/>
              <a:ea typeface="DM Sans"/>
              <a:cs typeface="DM Sans"/>
              <a:sym typeface="DM Sans"/>
            </a:endParaRPr>
          </a:p>
        </p:txBody>
      </p:sp>
      <p:sp>
        <p:nvSpPr>
          <p:cNvPr id="468" name="Google Shape;468;p118"/>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User persona y benchmarking</a:t>
            </a:r>
            <a:endParaRPr sz="2500" b="1">
              <a:solidFill>
                <a:schemeClr val="dk1"/>
              </a:solidFill>
              <a:latin typeface="DM Sans"/>
              <a:ea typeface="DM Sans"/>
              <a:cs typeface="DM Sans"/>
              <a:sym typeface="DM Sans"/>
            </a:endParaRPr>
          </a:p>
        </p:txBody>
      </p:sp>
      <p:sp>
        <p:nvSpPr>
          <p:cNvPr id="469" name="Google Shape;469;p118"/>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70" name="Google Shape;470;p118"/>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11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6" name="Google Shape;476;p119"/>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77" name="Google Shape;477;p11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78" name="Google Shape;478;p119"/>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9" name="Google Shape;479;p11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80" name="Google Shape;480;p119"/>
          <p:cNvSpPr txBox="1"/>
          <p:nvPr/>
        </p:nvSpPr>
        <p:spPr>
          <a:xfrm>
            <a:off x="469200" y="1525175"/>
            <a:ext cx="3843300" cy="30324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a:t>
            </a:r>
            <a:r>
              <a:rPr lang="es-419" sz="1250" b="1">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marL="460800" lvl="0" indent="-3097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Justificación de elección:  Argumentar por qué son afines al proyecto.</a:t>
            </a:r>
            <a:endParaRPr sz="1250">
              <a:solidFill>
                <a:schemeClr val="dk1"/>
              </a:solidFill>
              <a:latin typeface="DM Sans"/>
              <a:ea typeface="DM Sans"/>
              <a:cs typeface="DM Sans"/>
              <a:sym typeface="DM Sans"/>
            </a:endParaRPr>
          </a:p>
          <a:p>
            <a:pPr marL="460800" lvl="0" indent="-3097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Tipo de Usuario:  ¿Es compradora? ¿Es vendedora? (esto tiene relación con el rubro y área a fin al proyecto).</a:t>
            </a:r>
            <a:endParaRPr sz="1250">
              <a:solidFill>
                <a:schemeClr val="dk1"/>
              </a:solidFill>
              <a:latin typeface="DM Sans"/>
              <a:ea typeface="DM Sans"/>
              <a:cs typeface="DM Sans"/>
              <a:sym typeface="DM Sans"/>
            </a:endParaRPr>
          </a:p>
          <a:p>
            <a:pPr marL="460800" lvl="0" indent="-3097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Frase identificatoria: Seleccionar una frase qué capture su actitud general hacia su producto.</a:t>
            </a:r>
            <a:endParaRPr sz="1250">
              <a:solidFill>
                <a:schemeClr val="dk1"/>
              </a:solidFill>
              <a:latin typeface="DM Sans"/>
              <a:ea typeface="DM Sans"/>
              <a:cs typeface="DM Sans"/>
              <a:sym typeface="DM Sans"/>
            </a:endParaRPr>
          </a:p>
          <a:p>
            <a:pPr marL="460800" lvl="0" indent="-3097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Foto: Foto de una persona en plano medio, corto a corto, preferentemente mirando a cámara.</a:t>
            </a:r>
            <a:endParaRPr sz="1250">
              <a:solidFill>
                <a:schemeClr val="dk1"/>
              </a:solidFill>
              <a:latin typeface="DM Sans"/>
              <a:ea typeface="DM Sans"/>
              <a:cs typeface="DM Sans"/>
              <a:sym typeface="DM Sans"/>
            </a:endParaRPr>
          </a:p>
        </p:txBody>
      </p:sp>
      <p:sp>
        <p:nvSpPr>
          <p:cNvPr id="481" name="Google Shape;481;p119" title="2."/>
          <p:cNvSpPr txBox="1"/>
          <p:nvPr/>
        </p:nvSpPr>
        <p:spPr>
          <a:xfrm>
            <a:off x="4312625" y="1525175"/>
            <a:ext cx="4353900" cy="30324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Perfil: Pequeña biografía qué defina el entorno (entre 50 y 60 palabras)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Metas: ¿qué busca lograr? ¿Qué objetivos tiene? Detallar por lo menos 3 metas relacionadas con el proyecto.</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Motivaciones y Frustraciones:  ¿Qué motivaciones relacionadas con el proyecto tiene el usuario? ¿Qué frustraciones actuales tiene el usuario? Detallar por lo menos 3 motivaciones y 3 frustraciones.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Habilidades Técnicas: Nuevas tecnologías, Internet, software, dispositivos móviles. Se sugiere usar una escala del 1 al 5 donde 1 es nada y 5 es mucho.</a:t>
            </a:r>
            <a:endParaRPr sz="1250">
              <a:solidFill>
                <a:schemeClr val="dk1"/>
              </a:solidFill>
              <a:latin typeface="DM Sans"/>
              <a:ea typeface="DM Sans"/>
              <a:cs typeface="DM Sans"/>
              <a:sym typeface="DM Sans"/>
            </a:endParaRPr>
          </a:p>
        </p:txBody>
      </p:sp>
      <p:sp>
        <p:nvSpPr>
          <p:cNvPr id="482" name="Google Shape;482;p119"/>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User persona y benchmarking</a:t>
            </a:r>
            <a:endParaRPr sz="2500" b="1">
              <a:solidFill>
                <a:schemeClr val="dk1"/>
              </a:solidFill>
              <a:latin typeface="DM Sans"/>
              <a:ea typeface="DM Sans"/>
              <a:cs typeface="DM Sans"/>
              <a:sym typeface="DM Sans"/>
            </a:endParaRPr>
          </a:p>
        </p:txBody>
      </p:sp>
      <p:sp>
        <p:nvSpPr>
          <p:cNvPr id="483" name="Google Shape;483;p119"/>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84" name="Google Shape;484;p119"/>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12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0" name="Google Shape;490;p120"/>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91" name="Google Shape;491;p12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92" name="Google Shape;492;p120"/>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3" name="Google Shape;493;p12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94" name="Google Shape;494;p120"/>
          <p:cNvSpPr txBox="1"/>
          <p:nvPr/>
        </p:nvSpPr>
        <p:spPr>
          <a:xfrm>
            <a:off x="917400" y="1655250"/>
            <a:ext cx="7309200" cy="20895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 </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Datos Personales: Ciudad, Edad, Sexo, Lugar geográfico, Costumbres/intereses</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Complementario: Se puede complementar el user persona con los siguientes ítems: Habilidades, Patrones de comportamiento, Actitudes, como piensa.</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Una vez que hayamos realizado las entrevistas con usuarios, nuestra “proto persona” pasará a ser un “user persona”, ya que la información que lo completa fue parte de los resultados de las entrevistas.</a:t>
            </a:r>
            <a:endParaRPr sz="1250">
              <a:solidFill>
                <a:schemeClr val="dk1"/>
              </a:solidFill>
              <a:latin typeface="DM Sans"/>
              <a:ea typeface="DM Sans"/>
              <a:cs typeface="DM Sans"/>
              <a:sym typeface="DM Sans"/>
            </a:endParaRPr>
          </a:p>
        </p:txBody>
      </p:sp>
      <p:sp>
        <p:nvSpPr>
          <p:cNvPr id="495" name="Google Shape;495;p120"/>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User persona y benchmarking</a:t>
            </a:r>
            <a:endParaRPr sz="2500" b="1">
              <a:solidFill>
                <a:schemeClr val="dk1"/>
              </a:solidFill>
              <a:latin typeface="DM Sans"/>
              <a:ea typeface="DM Sans"/>
              <a:cs typeface="DM Sans"/>
              <a:sym typeface="DM Sans"/>
            </a:endParaRPr>
          </a:p>
        </p:txBody>
      </p:sp>
      <p:sp>
        <p:nvSpPr>
          <p:cNvPr id="496" name="Google Shape;496;p120"/>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97" name="Google Shape;497;p12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498" name="Google Shape;498;p120"/>
          <p:cNvSpPr txBox="1"/>
          <p:nvPr/>
        </p:nvSpPr>
        <p:spPr>
          <a:xfrm>
            <a:off x="9173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21"/>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POV + MVP</a:t>
            </a:r>
            <a:endParaRPr sz="4000" b="1">
              <a:solidFill>
                <a:schemeClr val="dk1"/>
              </a:solidFill>
              <a:latin typeface="DM Sans"/>
              <a:ea typeface="DM Sans"/>
              <a:cs typeface="DM Sans"/>
              <a:sym typeface="DM Sans"/>
            </a:endParaRPr>
          </a:p>
        </p:txBody>
      </p:sp>
      <p:sp>
        <p:nvSpPr>
          <p:cNvPr id="504" name="Google Shape;504;p121"/>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05</a:t>
            </a:r>
            <a:endParaRPr sz="16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grpSp>
        <p:nvGrpSpPr>
          <p:cNvPr id="509" name="Google Shape;509;p122"/>
          <p:cNvGrpSpPr/>
          <p:nvPr/>
        </p:nvGrpSpPr>
        <p:grpSpPr>
          <a:xfrm>
            <a:off x="4202558" y="994173"/>
            <a:ext cx="738900" cy="738900"/>
            <a:chOff x="3137108" y="2467173"/>
            <a:chExt cx="738900" cy="738900"/>
          </a:xfrm>
        </p:grpSpPr>
        <p:sp>
          <p:nvSpPr>
            <p:cNvPr id="510" name="Google Shape;510;p122"/>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1" name="Google Shape;511;p12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2" name="Google Shape;512;p122"/>
          <p:cNvSpPr txBox="1"/>
          <p:nvPr/>
        </p:nvSpPr>
        <p:spPr>
          <a:xfrm>
            <a:off x="1461300" y="2208625"/>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POV + MVP</a:t>
            </a:r>
            <a:endParaRPr sz="4000" b="1">
              <a:solidFill>
                <a:schemeClr val="dk1"/>
              </a:solidFill>
              <a:highlight>
                <a:srgbClr val="EAFF6A"/>
              </a:highlight>
              <a:latin typeface="DM Sans"/>
              <a:ea typeface="DM Sans"/>
              <a:cs typeface="DM Sans"/>
              <a:sym typeface="DM Sans"/>
            </a:endParaRPr>
          </a:p>
        </p:txBody>
      </p:sp>
      <p:sp>
        <p:nvSpPr>
          <p:cNvPr id="513" name="Google Shape;513;p122"/>
          <p:cNvSpPr txBox="1"/>
          <p:nvPr/>
        </p:nvSpPr>
        <p:spPr>
          <a:xfrm>
            <a:off x="987300" y="294753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Definir el Punto de Vista y el Mínimo Producto Viable de mi proyecto.</a:t>
            </a:r>
            <a:endParaRPr sz="2000">
              <a:solidFill>
                <a:srgbClr val="999999"/>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1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19" name="Google Shape;519;p123"/>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3.ª PRÁCTICA</a:t>
            </a:r>
            <a:endParaRPr>
              <a:latin typeface="DM Sans"/>
              <a:ea typeface="DM Sans"/>
              <a:cs typeface="DM Sans"/>
              <a:sym typeface="DM Sans"/>
            </a:endParaRPr>
          </a:p>
        </p:txBody>
      </p:sp>
      <p:pic>
        <p:nvPicPr>
          <p:cNvPr id="520" name="Google Shape;520;p123"/>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21" name="Google Shape;521;p123"/>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123"/>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23" name="Google Shape;523;p123"/>
          <p:cNvSpPr txBox="1"/>
          <p:nvPr/>
        </p:nvSpPr>
        <p:spPr>
          <a:xfrm>
            <a:off x="469200" y="1525175"/>
            <a:ext cx="3843300" cy="2503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definir el POV de tu proyecto. En una segunda instancia, a partir del POV, detallar el listado de funcionalidades básicas (MVP).</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 </a:t>
            </a:r>
            <a:r>
              <a:rPr lang="es-419" sz="1250" b="1">
                <a:solidFill>
                  <a:schemeClr val="dk1"/>
                </a:solidFill>
                <a:latin typeface="DM Sans"/>
                <a:ea typeface="DM Sans"/>
                <a:cs typeface="DM Sans"/>
                <a:sym typeface="DM Sans"/>
              </a:rPr>
              <a:t>POV</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Seguir la estructura (usuario -- necesita -- porque).</a:t>
            </a:r>
            <a:endParaRPr sz="1250">
              <a:solidFill>
                <a:schemeClr val="dk1"/>
              </a:solidFill>
              <a:latin typeface="DM Sans"/>
              <a:ea typeface="DM Sans"/>
              <a:cs typeface="DM Sans"/>
              <a:sym typeface="DM Sans"/>
            </a:endParaRPr>
          </a:p>
        </p:txBody>
      </p:sp>
      <p:sp>
        <p:nvSpPr>
          <p:cNvPr id="524" name="Google Shape;524;p123" title="2."/>
          <p:cNvSpPr txBox="1"/>
          <p:nvPr/>
        </p:nvSpPr>
        <p:spPr>
          <a:xfrm>
            <a:off x="4312625" y="1525175"/>
            <a:ext cx="4353900" cy="196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MVP</a:t>
            </a:r>
            <a:endParaRPr sz="125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Desarrollaremos un listado de funcionalidades básicas al respecto (MVP): Hacer un listado de las funciones principales qué debería tener el proyecto personal para poder cumplir con el concepto del MVP.</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Te podrás apoyar realizando un storyboard (no más de 6 cuadrantes) o storytelling (no más de 150 caracteres).</a:t>
            </a:r>
            <a:endParaRPr sz="1250">
              <a:solidFill>
                <a:schemeClr val="dk1"/>
              </a:solidFill>
              <a:latin typeface="DM Sans"/>
              <a:ea typeface="DM Sans"/>
              <a:cs typeface="DM Sans"/>
              <a:sym typeface="DM Sans"/>
            </a:endParaRPr>
          </a:p>
        </p:txBody>
      </p:sp>
      <p:sp>
        <p:nvSpPr>
          <p:cNvPr id="525" name="Google Shape;525;p123"/>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POV + MVP</a:t>
            </a:r>
            <a:endParaRPr sz="2500" b="1">
              <a:solidFill>
                <a:schemeClr val="dk1"/>
              </a:solidFill>
              <a:latin typeface="DM Sans"/>
              <a:ea typeface="DM Sans"/>
              <a:cs typeface="DM Sans"/>
              <a:sym typeface="DM Sans"/>
            </a:endParaRPr>
          </a:p>
        </p:txBody>
      </p:sp>
      <p:sp>
        <p:nvSpPr>
          <p:cNvPr id="526" name="Google Shape;526;p123"/>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27" name="Google Shape;527;p123"/>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28" name="Google Shape;528;p123"/>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29" name="Google Shape;529;p123"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30" name="Google Shape;530;p123"/>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31" name="Google Shape;531;p123"/>
          <p:cNvSpPr txBox="1"/>
          <p:nvPr/>
        </p:nvSpPr>
        <p:spPr>
          <a:xfrm>
            <a:off x="43124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124"/>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Arquitectura de información</a:t>
            </a:r>
            <a:endParaRPr sz="4000" b="1">
              <a:solidFill>
                <a:schemeClr val="dk1"/>
              </a:solidFill>
              <a:latin typeface="DM Sans"/>
              <a:ea typeface="DM Sans"/>
              <a:cs typeface="DM Sans"/>
              <a:sym typeface="DM Sans"/>
            </a:endParaRPr>
          </a:p>
        </p:txBody>
      </p:sp>
      <p:sp>
        <p:nvSpPr>
          <p:cNvPr id="537" name="Google Shape;537;p124"/>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06</a:t>
            </a:r>
            <a:endParaRPr sz="16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grpSp>
        <p:nvGrpSpPr>
          <p:cNvPr id="542" name="Google Shape;542;p125"/>
          <p:cNvGrpSpPr/>
          <p:nvPr/>
        </p:nvGrpSpPr>
        <p:grpSpPr>
          <a:xfrm>
            <a:off x="4202558" y="994173"/>
            <a:ext cx="738900" cy="738900"/>
            <a:chOff x="3137108" y="2467173"/>
            <a:chExt cx="738900" cy="738900"/>
          </a:xfrm>
        </p:grpSpPr>
        <p:sp>
          <p:nvSpPr>
            <p:cNvPr id="543" name="Google Shape;543;p125"/>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4" name="Google Shape;544;p12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45" name="Google Shape;545;p125"/>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Arquitectura de información</a:t>
            </a:r>
            <a:endParaRPr sz="4000" b="1">
              <a:solidFill>
                <a:schemeClr val="dk1"/>
              </a:solidFill>
              <a:highlight>
                <a:srgbClr val="EAFF6A"/>
              </a:highlight>
              <a:latin typeface="DM Sans"/>
              <a:ea typeface="DM Sans"/>
              <a:cs typeface="DM Sans"/>
              <a:sym typeface="DM Sans"/>
            </a:endParaRPr>
          </a:p>
        </p:txBody>
      </p:sp>
      <p:sp>
        <p:nvSpPr>
          <p:cNvPr id="546" name="Google Shape;546;p125"/>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Realizar la arquitectura de información de tu proyecto partiendo de la actividad de Cardsorting que deberás realizar.</a:t>
            </a:r>
            <a:endParaRPr sz="200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pic>
        <p:nvPicPr>
          <p:cNvPr id="551" name="Google Shape;551;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2" name="Google Shape;552;p126"/>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53" name="Google Shape;553;p12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54" name="Google Shape;554;p126"/>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5" name="Google Shape;555;p12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56" name="Google Shape;556;p126"/>
          <p:cNvSpPr txBox="1"/>
          <p:nvPr/>
        </p:nvSpPr>
        <p:spPr>
          <a:xfrm>
            <a:off x="469200" y="1525175"/>
            <a:ext cx="3843300" cy="2374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Realizar la arquitectura de información de tu proyecto partiendo del Card Sorting qué deberás realizar. Tendrás que hacer el cardsorting con al menos 15 personas para obtener información relevante. Para las conclusiones trabajar con la matriz de similitud y/o el dendograma AAM para su armado.</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557" name="Google Shape;557;p126" title="2."/>
          <p:cNvSpPr txBox="1"/>
          <p:nvPr/>
        </p:nvSpPr>
        <p:spPr>
          <a:xfrm>
            <a:off x="4312625" y="1525175"/>
            <a:ext cx="4353900" cy="116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para armar la arquitectura de de información: </a:t>
            </a:r>
            <a:r>
              <a:rPr lang="es-419" sz="1250" b="1">
                <a:solidFill>
                  <a:schemeClr val="dk1"/>
                </a:solidFill>
                <a:latin typeface="DM Sans"/>
                <a:ea typeface="DM Sans"/>
                <a:cs typeface="DM Sans"/>
                <a:sym typeface="DM Sans"/>
              </a:rPr>
              <a:t>Whimsical</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Herramienta sugerida para realizar el Card Sorting: </a:t>
            </a:r>
            <a:r>
              <a:rPr lang="es-419" sz="1250" b="1">
                <a:solidFill>
                  <a:schemeClr val="dk1"/>
                </a:solidFill>
                <a:latin typeface="DM Sans"/>
                <a:ea typeface="DM Sans"/>
                <a:cs typeface="DM Sans"/>
                <a:sym typeface="DM Sans"/>
              </a:rPr>
              <a:t>Optimal Workshop</a:t>
            </a:r>
            <a:endParaRPr sz="1250">
              <a:solidFill>
                <a:schemeClr val="dk1"/>
              </a:solidFill>
              <a:latin typeface="DM Sans"/>
              <a:ea typeface="DM Sans"/>
              <a:cs typeface="DM Sans"/>
              <a:sym typeface="DM Sans"/>
            </a:endParaRPr>
          </a:p>
        </p:txBody>
      </p:sp>
      <p:sp>
        <p:nvSpPr>
          <p:cNvPr id="558" name="Google Shape;558;p126"/>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Arquitectura de información</a:t>
            </a:r>
            <a:endParaRPr sz="2500" b="1">
              <a:solidFill>
                <a:schemeClr val="dk1"/>
              </a:solidFill>
              <a:latin typeface="DM Sans"/>
              <a:ea typeface="DM Sans"/>
              <a:cs typeface="DM Sans"/>
              <a:sym typeface="DM Sans"/>
            </a:endParaRPr>
          </a:p>
        </p:txBody>
      </p:sp>
      <p:sp>
        <p:nvSpPr>
          <p:cNvPr id="559" name="Google Shape;559;p126"/>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60" name="Google Shape;560;p12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61" name="Google Shape;561;p126"/>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62" name="Google Shape;562;p126"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63" name="Google Shape;563;p126"/>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109"/>
          <p:cNvSpPr/>
          <p:nvPr/>
        </p:nvSpPr>
        <p:spPr>
          <a:xfrm>
            <a:off x="519025" y="1368025"/>
            <a:ext cx="6186900" cy="177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09"/>
          <p:cNvSpPr txBox="1"/>
          <p:nvPr/>
        </p:nvSpPr>
        <p:spPr>
          <a:xfrm>
            <a:off x="519025" y="945550"/>
            <a:ext cx="7652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¿Qué es el Workbook?</a:t>
            </a:r>
            <a:endParaRPr sz="4000" b="1">
              <a:solidFill>
                <a:schemeClr val="dk1"/>
              </a:solidFill>
              <a:latin typeface="DM Sans"/>
              <a:ea typeface="DM Sans"/>
              <a:cs typeface="DM Sans"/>
              <a:sym typeface="DM Sans"/>
            </a:endParaRPr>
          </a:p>
        </p:txBody>
      </p:sp>
      <p:sp>
        <p:nvSpPr>
          <p:cNvPr id="357" name="Google Shape;357;p109"/>
          <p:cNvSpPr txBox="1"/>
          <p:nvPr/>
        </p:nvSpPr>
        <p:spPr>
          <a:xfrm>
            <a:off x="640500" y="2069475"/>
            <a:ext cx="4218600" cy="205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350">
                <a:solidFill>
                  <a:schemeClr val="dk1"/>
                </a:solidFill>
                <a:latin typeface="DM Sans"/>
                <a:ea typeface="DM Sans"/>
                <a:cs typeface="DM Sans"/>
                <a:sym typeface="DM Sans"/>
              </a:rPr>
              <a:t>Creamos este espacio para que puedas afianzar, potenciar y poner en práctica los saberes adquiridos en clase.</a:t>
            </a:r>
            <a:endParaRPr sz="1350">
              <a:solidFill>
                <a:schemeClr val="dk1"/>
              </a:solidFill>
              <a:latin typeface="DM Sans"/>
              <a:ea typeface="DM Sans"/>
              <a:cs typeface="DM Sans"/>
              <a:sym typeface="DM Sans"/>
            </a:endParaRPr>
          </a:p>
          <a:p>
            <a:pPr marL="0" lvl="0" indent="0" algn="l" rtl="0">
              <a:spcBef>
                <a:spcPts val="0"/>
              </a:spcBef>
              <a:spcAft>
                <a:spcPts val="0"/>
              </a:spcAft>
              <a:buNone/>
            </a:pPr>
            <a:r>
              <a:rPr lang="es-419" sz="1350">
                <a:solidFill>
                  <a:schemeClr val="dk1"/>
                </a:solidFill>
                <a:latin typeface="DM Sans"/>
                <a:ea typeface="DM Sans"/>
                <a:cs typeface="DM Sans"/>
                <a:sym typeface="DM Sans"/>
              </a:rPr>
              <a:t>Aquí encontrarás las instancias prácticas que se relacionan con diversos contenidos abordados en el curso.</a:t>
            </a:r>
            <a:endParaRPr sz="1350">
              <a:solidFill>
                <a:schemeClr val="dk1"/>
              </a:solidFill>
              <a:latin typeface="DM Sans"/>
              <a:ea typeface="DM Sans"/>
              <a:cs typeface="DM Sans"/>
              <a:sym typeface="DM Sans"/>
            </a:endParaRPr>
          </a:p>
          <a:p>
            <a:pPr marL="0" lvl="0" indent="0" algn="l" rtl="0">
              <a:spcBef>
                <a:spcPts val="0"/>
              </a:spcBef>
              <a:spcAft>
                <a:spcPts val="0"/>
              </a:spcAft>
              <a:buClr>
                <a:schemeClr val="dk1"/>
              </a:buClr>
              <a:buSzPts val="1100"/>
              <a:buFont typeface="Arial"/>
              <a:buNone/>
            </a:pP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Para completar las plantillas de cada práctica, </a:t>
            </a:r>
            <a:r>
              <a:rPr lang="es-419" sz="1350" b="1">
                <a:solidFill>
                  <a:schemeClr val="dk1"/>
                </a:solidFill>
                <a:highlight>
                  <a:srgbClr val="EAFF6A"/>
                </a:highlight>
                <a:latin typeface="DM Sans"/>
                <a:ea typeface="DM Sans"/>
                <a:cs typeface="DM Sans"/>
                <a:sym typeface="DM Sans"/>
              </a:rPr>
              <a:t>deberás descargar este Workbook.</a:t>
            </a:r>
            <a:r>
              <a:rPr lang="es-419" sz="1350">
                <a:latin typeface="DM Sans"/>
                <a:ea typeface="DM Sans"/>
                <a:cs typeface="DM Sans"/>
                <a:sym typeface="DM Sans"/>
              </a:rPr>
              <a:t> </a:t>
            </a:r>
            <a:endParaRPr sz="1350" b="1">
              <a:latin typeface="DM Sans"/>
              <a:ea typeface="DM Sans"/>
              <a:cs typeface="DM Sans"/>
              <a:sym typeface="DM Sans"/>
            </a:endParaRPr>
          </a:p>
        </p:txBody>
      </p:sp>
      <p:grpSp>
        <p:nvGrpSpPr>
          <p:cNvPr id="358" name="Google Shape;358;p109"/>
          <p:cNvGrpSpPr/>
          <p:nvPr/>
        </p:nvGrpSpPr>
        <p:grpSpPr>
          <a:xfrm>
            <a:off x="6327231" y="945554"/>
            <a:ext cx="702103" cy="660429"/>
            <a:chOff x="3137108" y="2467173"/>
            <a:chExt cx="738900" cy="738900"/>
          </a:xfrm>
        </p:grpSpPr>
        <p:sp>
          <p:nvSpPr>
            <p:cNvPr id="359" name="Google Shape;359;p109"/>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0" name="Google Shape;360;p10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pic>
        <p:nvPicPr>
          <p:cNvPr id="568" name="Google Shape;568;p1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69" name="Google Shape;569;p127"/>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70" name="Google Shape;570;p12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71" name="Google Shape;571;p127"/>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2" name="Google Shape;572;p12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73" name="Google Shape;573;p127"/>
          <p:cNvSpPr txBox="1"/>
          <p:nvPr/>
        </p:nvSpPr>
        <p:spPr>
          <a:xfrm>
            <a:off x="469200" y="1525175"/>
            <a:ext cx="3843300" cy="29745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Realizar la actividad de Card Sorting abierto para observar cómo los usuarios organizan los contenidos. Recuerda armar cada una de las instancias de la actividad (saludo inicial, reglas, el paso a paso y el saludo final).</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El uso correcto de por lo menos 3 jerarquías de información:</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Categorías / Secciones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Subcategorías / Subsecciones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Detalle de subcategoría / subsecciones</a:t>
            </a:r>
            <a:endParaRPr sz="1250">
              <a:solidFill>
                <a:schemeClr val="dk1"/>
              </a:solidFill>
              <a:latin typeface="DM Sans"/>
              <a:ea typeface="DM Sans"/>
              <a:cs typeface="DM Sans"/>
              <a:sym typeface="DM Sans"/>
            </a:endParaRPr>
          </a:p>
        </p:txBody>
      </p:sp>
      <p:sp>
        <p:nvSpPr>
          <p:cNvPr id="574" name="Google Shape;574;p127" title="2."/>
          <p:cNvSpPr txBox="1"/>
          <p:nvPr/>
        </p:nvSpPr>
        <p:spPr>
          <a:xfrm>
            <a:off x="4312625" y="1525175"/>
            <a:ext cx="4353900" cy="1833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la Matriz de similitud o Dendrogramas AAM para extraer conclusiones.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4. Con la información y las conclusiones del Card Sorting construye tu arquitectura de información. Recuerda primero definir las categorías, luego las subcategorías y por último los contenidos relacionados con las subcategorías.</a:t>
            </a:r>
            <a:endParaRPr sz="1250">
              <a:solidFill>
                <a:schemeClr val="dk1"/>
              </a:solidFill>
              <a:latin typeface="DM Sans"/>
              <a:ea typeface="DM Sans"/>
              <a:cs typeface="DM Sans"/>
              <a:sym typeface="DM Sans"/>
            </a:endParaRPr>
          </a:p>
        </p:txBody>
      </p:sp>
      <p:sp>
        <p:nvSpPr>
          <p:cNvPr id="575" name="Google Shape;575;p127"/>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Arquitectura de información</a:t>
            </a:r>
            <a:endParaRPr sz="2500" b="1">
              <a:solidFill>
                <a:schemeClr val="dk1"/>
              </a:solidFill>
              <a:latin typeface="DM Sans"/>
              <a:ea typeface="DM Sans"/>
              <a:cs typeface="DM Sans"/>
              <a:sym typeface="DM Sans"/>
            </a:endParaRPr>
          </a:p>
        </p:txBody>
      </p:sp>
      <p:sp>
        <p:nvSpPr>
          <p:cNvPr id="576" name="Google Shape;576;p127"/>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77" name="Google Shape;577;p12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78" name="Google Shape;578;p127"/>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79" name="Google Shape;579;p127"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80" name="Google Shape;580;p127"/>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81" name="Google Shape;581;p127"/>
          <p:cNvSpPr txBox="1"/>
          <p:nvPr/>
        </p:nvSpPr>
        <p:spPr>
          <a:xfrm>
            <a:off x="43124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2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Userflow</a:t>
            </a:r>
            <a:endParaRPr sz="4000" b="1">
              <a:solidFill>
                <a:schemeClr val="dk1"/>
              </a:solidFill>
              <a:latin typeface="DM Sans"/>
              <a:ea typeface="DM Sans"/>
              <a:cs typeface="DM Sans"/>
              <a:sym typeface="DM Sans"/>
            </a:endParaRPr>
          </a:p>
        </p:txBody>
      </p:sp>
      <p:sp>
        <p:nvSpPr>
          <p:cNvPr id="587" name="Google Shape;587;p12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07</a:t>
            </a:r>
            <a:endParaRPr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grpSp>
        <p:nvGrpSpPr>
          <p:cNvPr id="592" name="Google Shape;592;p129"/>
          <p:cNvGrpSpPr/>
          <p:nvPr/>
        </p:nvGrpSpPr>
        <p:grpSpPr>
          <a:xfrm>
            <a:off x="4202558" y="994173"/>
            <a:ext cx="738900" cy="738900"/>
            <a:chOff x="3137108" y="2467173"/>
            <a:chExt cx="738900" cy="738900"/>
          </a:xfrm>
        </p:grpSpPr>
        <p:sp>
          <p:nvSpPr>
            <p:cNvPr id="593" name="Google Shape;593;p129"/>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4" name="Google Shape;594;p12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5" name="Google Shape;595;p129"/>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Userflow</a:t>
            </a:r>
            <a:endParaRPr sz="4000" b="1">
              <a:solidFill>
                <a:schemeClr val="dk1"/>
              </a:solidFill>
              <a:highlight>
                <a:srgbClr val="EAFF6A"/>
              </a:highlight>
              <a:latin typeface="DM Sans"/>
              <a:ea typeface="DM Sans"/>
              <a:cs typeface="DM Sans"/>
              <a:sym typeface="DM Sans"/>
            </a:endParaRPr>
          </a:p>
        </p:txBody>
      </p:sp>
      <p:sp>
        <p:nvSpPr>
          <p:cNvPr id="596" name="Google Shape;596;p129"/>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Realizar el Userflow (diagrama de usuario) basado en el flowchart (diagrama de flujo) de tu proyecto.</a:t>
            </a:r>
            <a:endParaRPr sz="2000">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pic>
        <p:nvPicPr>
          <p:cNvPr id="601" name="Google Shape;601;p1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2" name="Google Shape;602;p130"/>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03" name="Google Shape;603;p13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04" name="Google Shape;604;p130"/>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13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06" name="Google Shape;606;p130"/>
          <p:cNvSpPr txBox="1"/>
          <p:nvPr/>
        </p:nvSpPr>
        <p:spPr>
          <a:xfrm>
            <a:off x="469200" y="1525175"/>
            <a:ext cx="3843300" cy="3074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Realizar el userflow (diagrama de usuario) basado en el flowchart (diagrama de flujo) de tu proyecto. Respetar el uso de cada caja. Crear el userflow del producto que elegiste desde el inicio hasta la representación principal o main feature. </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Whimsical</a:t>
            </a:r>
            <a:endParaRPr sz="125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Crear el userflow del producto que elegiste desde el inicio hasta la representación principal o main feature. </a:t>
            </a:r>
            <a:endParaRPr sz="1250">
              <a:solidFill>
                <a:schemeClr val="dk1"/>
              </a:solidFill>
              <a:latin typeface="DM Sans"/>
              <a:ea typeface="DM Sans"/>
              <a:cs typeface="DM Sans"/>
              <a:sym typeface="DM Sans"/>
            </a:endParaRPr>
          </a:p>
        </p:txBody>
      </p:sp>
      <p:sp>
        <p:nvSpPr>
          <p:cNvPr id="607" name="Google Shape;607;p130" title="2."/>
          <p:cNvSpPr txBox="1"/>
          <p:nvPr/>
        </p:nvSpPr>
        <p:spPr>
          <a:xfrm>
            <a:off x="4312625" y="1525175"/>
            <a:ext cx="4353900" cy="305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correctamente los modelos de cajas:</a:t>
            </a:r>
            <a:endParaRPr sz="125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Decisión: dos caminos posibles</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Interacción: simboliza la interacción del usuario con la app. Puede ser que el usuario deba introducir datos, seleccionar, filtrar elementos, etc.</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Proceso: instancias del trayecto del usuario. Desde la acción o paso inicial hasta la acción principal que el usuario puede recorrer para obtener la solución que ofrece tu producto o servicio.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Error: Relacionado íntegramente con la caja “decisión” la misma muestra la posible falla o error. </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Inicio / Cierre: el inicio o el final en un diagrama de flujo.</a:t>
            </a:r>
            <a:endParaRPr sz="1200">
              <a:solidFill>
                <a:schemeClr val="dk1"/>
              </a:solidFill>
              <a:latin typeface="DM Sans"/>
              <a:ea typeface="DM Sans"/>
              <a:cs typeface="DM Sans"/>
              <a:sym typeface="DM Sans"/>
            </a:endParaRPr>
          </a:p>
        </p:txBody>
      </p:sp>
      <p:sp>
        <p:nvSpPr>
          <p:cNvPr id="608" name="Google Shape;608;p130"/>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Userflow</a:t>
            </a:r>
            <a:endParaRPr sz="2500" b="1">
              <a:solidFill>
                <a:schemeClr val="dk1"/>
              </a:solidFill>
              <a:latin typeface="DM Sans"/>
              <a:ea typeface="DM Sans"/>
              <a:cs typeface="DM Sans"/>
              <a:sym typeface="DM Sans"/>
            </a:endParaRPr>
          </a:p>
        </p:txBody>
      </p:sp>
      <p:sp>
        <p:nvSpPr>
          <p:cNvPr id="609" name="Google Shape;609;p130"/>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10" name="Google Shape;610;p13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11" name="Google Shape;611;p130"/>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12" name="Google Shape;612;p13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13" name="Google Shape;613;p130"/>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3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19" name="Google Shape;619;p131"/>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20" name="Google Shape;620;p13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21" name="Google Shape;621;p131"/>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2" name="Google Shape;622;p13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23" name="Google Shape;623;p131"/>
          <p:cNvSpPr txBox="1"/>
          <p:nvPr/>
        </p:nvSpPr>
        <p:spPr>
          <a:xfrm>
            <a:off x="473338" y="1607275"/>
            <a:ext cx="3843300" cy="15186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4. Te podrás ayudar generando, en primera instancia, el task flow (diagrama de tareas).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5. El gráfico debe ser claro y ordenado. Las flechas deben mantenerse recta.</a:t>
            </a:r>
            <a:endParaRPr sz="1250">
              <a:solidFill>
                <a:schemeClr val="dk1"/>
              </a:solidFill>
              <a:latin typeface="DM Sans"/>
              <a:ea typeface="DM Sans"/>
              <a:cs typeface="DM Sans"/>
              <a:sym typeface="DM Sans"/>
            </a:endParaRPr>
          </a:p>
        </p:txBody>
      </p:sp>
      <p:sp>
        <p:nvSpPr>
          <p:cNvPr id="624" name="Google Shape;624;p131" title="2."/>
          <p:cNvSpPr txBox="1"/>
          <p:nvPr/>
        </p:nvSpPr>
        <p:spPr>
          <a:xfrm>
            <a:off x="4316763" y="1607275"/>
            <a:ext cx="4353900" cy="104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6. Marcar, en los recorridos, qué user persona de usuario deberá llevar adelante esa tarea (esto se puede reforzar dejando todo el userflow en gris y solo marcando el que corresponde a cada uno de los usuarios).</a:t>
            </a:r>
            <a:endParaRPr sz="1250">
              <a:solidFill>
                <a:schemeClr val="dk1"/>
              </a:solidFill>
              <a:latin typeface="DM Sans"/>
              <a:ea typeface="DM Sans"/>
              <a:cs typeface="DM Sans"/>
              <a:sym typeface="DM Sans"/>
            </a:endParaRPr>
          </a:p>
        </p:txBody>
      </p:sp>
      <p:sp>
        <p:nvSpPr>
          <p:cNvPr id="625" name="Google Shape;625;p131"/>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Userflow</a:t>
            </a:r>
            <a:endParaRPr sz="2500" b="1">
              <a:solidFill>
                <a:schemeClr val="dk1"/>
              </a:solidFill>
              <a:latin typeface="DM Sans"/>
              <a:ea typeface="DM Sans"/>
              <a:cs typeface="DM Sans"/>
              <a:sym typeface="DM Sans"/>
            </a:endParaRPr>
          </a:p>
        </p:txBody>
      </p:sp>
      <p:sp>
        <p:nvSpPr>
          <p:cNvPr id="626" name="Google Shape;626;p131"/>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27" name="Google Shape;627;p13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28" name="Google Shape;628;p131"/>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29" name="Google Shape;629;p13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30" name="Google Shape;630;p131"/>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31" name="Google Shape;631;p131"/>
          <p:cNvSpPr txBox="1"/>
          <p:nvPr/>
        </p:nvSpPr>
        <p:spPr>
          <a:xfrm>
            <a:off x="43124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32"/>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Wireframes digitales</a:t>
            </a:r>
            <a:endParaRPr sz="4000" b="1">
              <a:solidFill>
                <a:schemeClr val="dk1"/>
              </a:solidFill>
              <a:latin typeface="DM Sans"/>
              <a:ea typeface="DM Sans"/>
              <a:cs typeface="DM Sans"/>
              <a:sym typeface="DM Sans"/>
            </a:endParaRPr>
          </a:p>
        </p:txBody>
      </p:sp>
      <p:sp>
        <p:nvSpPr>
          <p:cNvPr id="637" name="Google Shape;637;p13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grpSp>
        <p:nvGrpSpPr>
          <p:cNvPr id="642" name="Google Shape;642;p133"/>
          <p:cNvGrpSpPr/>
          <p:nvPr/>
        </p:nvGrpSpPr>
        <p:grpSpPr>
          <a:xfrm>
            <a:off x="4202558" y="994173"/>
            <a:ext cx="738900" cy="738900"/>
            <a:chOff x="3137108" y="2467173"/>
            <a:chExt cx="738900" cy="738900"/>
          </a:xfrm>
        </p:grpSpPr>
        <p:sp>
          <p:nvSpPr>
            <p:cNvPr id="643" name="Google Shape;643;p13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4" name="Google Shape;644;p13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5" name="Google Shape;645;p133"/>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Wireframes digitales</a:t>
            </a:r>
            <a:endParaRPr sz="4000" b="1">
              <a:solidFill>
                <a:schemeClr val="dk1"/>
              </a:solidFill>
              <a:highlight>
                <a:srgbClr val="EAFF6A"/>
              </a:highlight>
              <a:latin typeface="DM Sans"/>
              <a:ea typeface="DM Sans"/>
              <a:cs typeface="DM Sans"/>
              <a:sym typeface="DM Sans"/>
            </a:endParaRPr>
          </a:p>
        </p:txBody>
      </p:sp>
      <p:sp>
        <p:nvSpPr>
          <p:cNvPr id="646" name="Google Shape;646;p133"/>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Desarrollar los wireframes digitales de tu proyecto en formato digital. </a:t>
            </a:r>
            <a:endParaRPr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pic>
        <p:nvPicPr>
          <p:cNvPr id="651" name="Google Shape;651;p1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52" name="Google Shape;652;p134"/>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6.ª PRÁCTICA</a:t>
            </a:r>
            <a:endParaRPr>
              <a:latin typeface="DM Sans"/>
              <a:ea typeface="DM Sans"/>
              <a:cs typeface="DM Sans"/>
              <a:sym typeface="DM Sans"/>
            </a:endParaRPr>
          </a:p>
        </p:txBody>
      </p:sp>
      <p:pic>
        <p:nvPicPr>
          <p:cNvPr id="653" name="Google Shape;653;p13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54" name="Google Shape;654;p134"/>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5" name="Google Shape;655;p13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56" name="Google Shape;656;p134"/>
          <p:cNvSpPr txBox="1"/>
          <p:nvPr/>
        </p:nvSpPr>
        <p:spPr>
          <a:xfrm>
            <a:off x="469200" y="1525175"/>
            <a:ext cx="3843300" cy="2476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150" b="1">
                <a:latin typeface="DM Sans"/>
                <a:ea typeface="DM Sans"/>
                <a:cs typeface="DM Sans"/>
                <a:sym typeface="DM Sans"/>
              </a:rPr>
              <a:t>Consigna</a:t>
            </a:r>
            <a:endParaRPr sz="1150" b="1">
              <a:latin typeface="DM Sans"/>
              <a:ea typeface="DM Sans"/>
              <a:cs typeface="DM Sans"/>
              <a:sym typeface="DM Sans"/>
            </a:endParaRPr>
          </a:p>
          <a:p>
            <a:pPr marL="0" lvl="0" indent="0" algn="l" rtl="0">
              <a:lnSpc>
                <a:spcPct val="115000"/>
              </a:lnSpc>
              <a:spcBef>
                <a:spcPts val="1000"/>
              </a:spcBef>
              <a:spcAft>
                <a:spcPts val="0"/>
              </a:spcAft>
              <a:buNone/>
            </a:pPr>
            <a:r>
              <a:rPr lang="es-419" sz="1150">
                <a:solidFill>
                  <a:schemeClr val="dk1"/>
                </a:solidFill>
                <a:latin typeface="DM Sans"/>
                <a:ea typeface="DM Sans"/>
                <a:cs typeface="DM Sans"/>
                <a:sym typeface="DM Sans"/>
              </a:rPr>
              <a:t>Desarrollar los wireframes digitales de tu proyecto en formato digital.</a:t>
            </a:r>
            <a:endParaRPr sz="1150">
              <a:solidFill>
                <a:srgbClr val="83AEFB"/>
              </a:solidFill>
              <a:latin typeface="DM Sans"/>
              <a:ea typeface="DM Sans"/>
              <a:cs typeface="DM Sans"/>
              <a:sym typeface="DM Sans"/>
            </a:endParaRPr>
          </a:p>
          <a:p>
            <a:pPr marL="457200" lvl="0" indent="-301625" algn="l" rtl="0">
              <a:lnSpc>
                <a:spcPct val="115000"/>
              </a:lnSpc>
              <a:spcBef>
                <a:spcPts val="1000"/>
              </a:spcBef>
              <a:spcAft>
                <a:spcPts val="0"/>
              </a:spcAft>
              <a:buClr>
                <a:srgbClr val="EA90FF"/>
              </a:buClr>
              <a:buSzPts val="1150"/>
              <a:buFont typeface="DM Sans"/>
              <a:buChar char="✓"/>
            </a:pPr>
            <a:r>
              <a:rPr lang="es-419" sz="1150">
                <a:solidFill>
                  <a:schemeClr val="dk1"/>
                </a:solidFill>
                <a:latin typeface="DM Sans"/>
                <a:ea typeface="DM Sans"/>
                <a:cs typeface="DM Sans"/>
                <a:sym typeface="DM Sans"/>
              </a:rPr>
              <a:t>Ten en cuenta los siguientes aspectos:</a:t>
            </a:r>
            <a:endParaRPr sz="11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150">
                <a:solidFill>
                  <a:schemeClr val="dk1"/>
                </a:solidFill>
                <a:latin typeface="DM Sans"/>
                <a:ea typeface="DM Sans"/>
                <a:cs typeface="DM Sans"/>
                <a:sym typeface="DM Sans"/>
              </a:rPr>
              <a:t>1. Herramienta sugerida: </a:t>
            </a:r>
            <a:r>
              <a:rPr lang="es-419" sz="1150" b="1">
                <a:solidFill>
                  <a:schemeClr val="dk1"/>
                </a:solidFill>
                <a:latin typeface="DM Sans"/>
                <a:ea typeface="DM Sans"/>
                <a:cs typeface="DM Sans"/>
                <a:sym typeface="DM Sans"/>
              </a:rPr>
              <a:t>Figma/Adobe XD</a:t>
            </a:r>
            <a:endParaRPr sz="115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150">
                <a:solidFill>
                  <a:schemeClr val="dk1"/>
                </a:solidFill>
                <a:latin typeface="DM Sans"/>
                <a:ea typeface="DM Sans"/>
                <a:cs typeface="DM Sans"/>
                <a:sym typeface="DM Sans"/>
              </a:rPr>
              <a:t>2. Comunicar la estructura de la solución de diseño qué estamos pensando: ¿Dónde estarán los menús? ¿El logo? ¿Los Call To Action principales? ¿Qué jerarquía tendrán los distintos grupos de contenido?</a:t>
            </a:r>
            <a:endParaRPr sz="1150">
              <a:solidFill>
                <a:schemeClr val="dk1"/>
              </a:solidFill>
              <a:latin typeface="DM Sans"/>
              <a:ea typeface="DM Sans"/>
              <a:cs typeface="DM Sans"/>
              <a:sym typeface="DM Sans"/>
            </a:endParaRPr>
          </a:p>
        </p:txBody>
      </p:sp>
      <p:sp>
        <p:nvSpPr>
          <p:cNvPr id="657" name="Google Shape;657;p134" title="2."/>
          <p:cNvSpPr txBox="1"/>
          <p:nvPr/>
        </p:nvSpPr>
        <p:spPr>
          <a:xfrm>
            <a:off x="4312625" y="1525175"/>
            <a:ext cx="4353900" cy="3013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100" b="1">
                <a:solidFill>
                  <a:schemeClr val="dk1"/>
                </a:solidFill>
                <a:latin typeface="DM Sans"/>
                <a:ea typeface="DM Sans"/>
                <a:cs typeface="DM Sans"/>
                <a:sym typeface="DM Sans"/>
              </a:rPr>
              <a:t>Fidelidad del Prototipo:</a:t>
            </a:r>
            <a:endParaRPr sz="1100" b="1">
              <a:solidFill>
                <a:schemeClr val="dk1"/>
              </a:solidFill>
              <a:latin typeface="DM Sans"/>
              <a:ea typeface="DM Sans"/>
              <a:cs typeface="DM Sans"/>
              <a:sym typeface="DM Sans"/>
            </a:endParaRPr>
          </a:p>
          <a:p>
            <a:pPr marL="457200" lvl="0" indent="-298450" algn="l" rtl="0">
              <a:lnSpc>
                <a:spcPct val="115000"/>
              </a:lnSpc>
              <a:spcBef>
                <a:spcPts val="100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de Contenido:</a:t>
            </a:r>
            <a:endParaRPr sz="1100">
              <a:solidFill>
                <a:schemeClr val="dk1"/>
              </a:solidFill>
              <a:latin typeface="DM Sans"/>
              <a:ea typeface="DM Sans"/>
              <a:cs typeface="DM Sans"/>
              <a:sym typeface="DM Sans"/>
            </a:endParaRPr>
          </a:p>
          <a:p>
            <a:pPr marL="914400" lvl="1" indent="-298450" algn="l" rtl="0">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Escribir los títulos principales y el nombre en los botones.</a:t>
            </a:r>
            <a:endParaRPr sz="1100">
              <a:solidFill>
                <a:schemeClr val="dk1"/>
              </a:solidFill>
              <a:latin typeface="DM Sans"/>
              <a:ea typeface="DM Sans"/>
              <a:cs typeface="DM Sans"/>
              <a:sym typeface="DM Sans"/>
            </a:endParaRPr>
          </a:p>
          <a:p>
            <a:pPr marL="457200" lvl="0" indent="-298450" algn="l" rtl="0">
              <a:lnSpc>
                <a:spcPct val="115000"/>
              </a:lnSpc>
              <a:spcBef>
                <a:spcPts val="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Visual:</a:t>
            </a:r>
            <a:endParaRPr sz="1100">
              <a:solidFill>
                <a:schemeClr val="dk1"/>
              </a:solidFill>
              <a:latin typeface="DM Sans"/>
              <a:ea typeface="DM Sans"/>
              <a:cs typeface="DM Sans"/>
              <a:sym typeface="DM Sans"/>
            </a:endParaRPr>
          </a:p>
          <a:p>
            <a:pPr marL="914400" lvl="1" indent="-298450" algn="l" rtl="0">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Evitar el uso de imágenes reales, pueden usar bloques que las simulan con el icono correspondiente.</a:t>
            </a:r>
            <a:endParaRPr sz="1100">
              <a:solidFill>
                <a:schemeClr val="dk1"/>
              </a:solidFill>
              <a:latin typeface="DM Sans"/>
              <a:ea typeface="DM Sans"/>
              <a:cs typeface="DM Sans"/>
              <a:sym typeface="DM Sans"/>
            </a:endParaRPr>
          </a:p>
          <a:p>
            <a:pPr marL="914400" lvl="1" indent="-298450" algn="l" rtl="0">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Se recomienda que sean en blanco y negro para qué el análisis se centre en lo estructural y no en el contenido.</a:t>
            </a:r>
            <a:endParaRPr sz="1100">
              <a:solidFill>
                <a:schemeClr val="dk1"/>
              </a:solidFill>
              <a:latin typeface="DM Sans"/>
              <a:ea typeface="DM Sans"/>
              <a:cs typeface="DM Sans"/>
              <a:sym typeface="DM Sans"/>
            </a:endParaRPr>
          </a:p>
          <a:p>
            <a:pPr marL="914400" lvl="1" indent="-298450" algn="l" rtl="0">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Usar una sola tipografía, no importa cual. </a:t>
            </a:r>
            <a:endParaRPr sz="1100">
              <a:solidFill>
                <a:schemeClr val="dk1"/>
              </a:solidFill>
              <a:latin typeface="DM Sans"/>
              <a:ea typeface="DM Sans"/>
              <a:cs typeface="DM Sans"/>
              <a:sym typeface="DM Sans"/>
            </a:endParaRPr>
          </a:p>
          <a:p>
            <a:pPr marL="914400" lvl="1" indent="-298450" algn="l" rtl="0">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Tener en cuenta las Interacciones: desplegables, hovers, etc.</a:t>
            </a:r>
            <a:endParaRPr sz="1100">
              <a:solidFill>
                <a:schemeClr val="dk1"/>
              </a:solidFill>
              <a:latin typeface="DM Sans"/>
              <a:ea typeface="DM Sans"/>
              <a:cs typeface="DM Sans"/>
              <a:sym typeface="DM Sans"/>
            </a:endParaRPr>
          </a:p>
        </p:txBody>
      </p:sp>
      <p:sp>
        <p:nvSpPr>
          <p:cNvPr id="658" name="Google Shape;658;p134"/>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Wireframes digitales</a:t>
            </a:r>
            <a:endParaRPr sz="2500" b="1">
              <a:solidFill>
                <a:schemeClr val="dk1"/>
              </a:solidFill>
              <a:latin typeface="DM Sans"/>
              <a:ea typeface="DM Sans"/>
              <a:cs typeface="DM Sans"/>
              <a:sym typeface="DM Sans"/>
            </a:endParaRPr>
          </a:p>
        </p:txBody>
      </p:sp>
      <p:sp>
        <p:nvSpPr>
          <p:cNvPr id="659" name="Google Shape;659;p134"/>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60" name="Google Shape;660;p13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61" name="Google Shape;661;p134"/>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62" name="Google Shape;662;p13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63" name="Google Shape;663;p134"/>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64" name="Google Shape;664;p134"/>
          <p:cNvSpPr txBox="1"/>
          <p:nvPr/>
        </p:nvSpPr>
        <p:spPr>
          <a:xfrm>
            <a:off x="613938" y="416622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3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Patrones de diseño &amp; contenidos</a:t>
            </a:r>
            <a:endParaRPr sz="4000" b="1">
              <a:solidFill>
                <a:schemeClr val="dk1"/>
              </a:solidFill>
              <a:latin typeface="DM Sans"/>
              <a:ea typeface="DM Sans"/>
              <a:cs typeface="DM Sans"/>
              <a:sym typeface="DM Sans"/>
            </a:endParaRPr>
          </a:p>
        </p:txBody>
      </p:sp>
      <p:sp>
        <p:nvSpPr>
          <p:cNvPr id="670" name="Google Shape;670;p135"/>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grpSp>
        <p:nvGrpSpPr>
          <p:cNvPr id="675" name="Google Shape;675;p136"/>
          <p:cNvGrpSpPr/>
          <p:nvPr/>
        </p:nvGrpSpPr>
        <p:grpSpPr>
          <a:xfrm>
            <a:off x="4202558" y="994173"/>
            <a:ext cx="738900" cy="738900"/>
            <a:chOff x="3137108" y="2467173"/>
            <a:chExt cx="738900" cy="738900"/>
          </a:xfrm>
        </p:grpSpPr>
        <p:sp>
          <p:nvSpPr>
            <p:cNvPr id="676" name="Google Shape;676;p13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7" name="Google Shape;677;p13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8" name="Google Shape;678;p136"/>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Patrones de diseño</a:t>
            </a:r>
            <a:endParaRPr sz="4000" b="1">
              <a:solidFill>
                <a:schemeClr val="dk1"/>
              </a:solidFill>
              <a:highlight>
                <a:srgbClr val="EAFF6A"/>
              </a:highlight>
              <a:latin typeface="DM Sans"/>
              <a:ea typeface="DM Sans"/>
              <a:cs typeface="DM Sans"/>
              <a:sym typeface="DM Sans"/>
            </a:endParaRPr>
          </a:p>
        </p:txBody>
      </p:sp>
      <p:sp>
        <p:nvSpPr>
          <p:cNvPr id="679" name="Google Shape;679;p136"/>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A partir del diseño previo de los Wireframes digitales, incorporar los patrones de interacción y navegación.</a:t>
            </a:r>
            <a:endParaRPr sz="2000">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10"/>
          <p:cNvSpPr/>
          <p:nvPr/>
        </p:nvSpPr>
        <p:spPr>
          <a:xfrm>
            <a:off x="519025" y="1368025"/>
            <a:ext cx="6186900" cy="1779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0"/>
          <p:cNvSpPr txBox="1"/>
          <p:nvPr/>
        </p:nvSpPr>
        <p:spPr>
          <a:xfrm>
            <a:off x="519025" y="945550"/>
            <a:ext cx="76527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¿Cómo se compone?</a:t>
            </a:r>
            <a:endParaRPr sz="4000" b="1">
              <a:solidFill>
                <a:schemeClr val="dk1"/>
              </a:solidFill>
              <a:latin typeface="DM Sans"/>
              <a:ea typeface="DM Sans"/>
              <a:cs typeface="DM Sans"/>
              <a:sym typeface="DM Sans"/>
            </a:endParaRPr>
          </a:p>
        </p:txBody>
      </p:sp>
      <p:sp>
        <p:nvSpPr>
          <p:cNvPr id="367" name="Google Shape;367;p110"/>
          <p:cNvSpPr txBox="1"/>
          <p:nvPr/>
        </p:nvSpPr>
        <p:spPr>
          <a:xfrm>
            <a:off x="632400" y="1837950"/>
            <a:ext cx="4932000" cy="3001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El Workbook está compuesto por actividades prácticas que te guiarán en la elaboración de tu Proyecto. </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7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r>
              <a:rPr lang="es-419" sz="1350">
                <a:solidFill>
                  <a:schemeClr val="dk1"/>
                </a:solidFill>
                <a:latin typeface="DM Sans"/>
                <a:ea typeface="DM Sans"/>
                <a:cs typeface="DM Sans"/>
                <a:sym typeface="DM Sans"/>
              </a:rPr>
              <a:t>Hay dos tipos de actividades:</a:t>
            </a: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lvl="0" indent="-314325" algn="l" rtl="0">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 que </a:t>
            </a:r>
            <a:r>
              <a:rPr lang="es-419" sz="1350" b="1">
                <a:solidFill>
                  <a:schemeClr val="dk1"/>
                </a:solidFill>
                <a:highlight>
                  <a:srgbClr val="EAFF6A"/>
                </a:highlight>
                <a:latin typeface="DM Sans"/>
                <a:ea typeface="DM Sans"/>
                <a:cs typeface="DM Sans"/>
                <a:sym typeface="DM Sans"/>
              </a:rPr>
              <a:t>forman parte de cada pre-entrega.</a:t>
            </a:r>
            <a:endParaRPr sz="1350" b="1">
              <a:solidFill>
                <a:schemeClr val="dk1"/>
              </a:solidFill>
              <a:highlight>
                <a:srgbClr val="EAFF6A"/>
              </a:highlight>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457200" marR="0" lvl="0" indent="-314325" algn="l" rtl="0">
              <a:lnSpc>
                <a:spcPct val="100000"/>
              </a:lnSpc>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a:t>
            </a:r>
            <a:r>
              <a:rPr lang="es-419" sz="1350">
                <a:solidFill>
                  <a:schemeClr val="dk1"/>
                </a:solidFill>
                <a:highlight>
                  <a:srgbClr val="83AEFB"/>
                </a:highlight>
                <a:latin typeface="DM Sans"/>
                <a:ea typeface="DM Sans"/>
                <a:cs typeface="DM Sans"/>
                <a:sym typeface="DM Sans"/>
              </a:rPr>
              <a:t> </a:t>
            </a:r>
            <a:r>
              <a:rPr lang="es-419" sz="1350" b="1">
                <a:solidFill>
                  <a:schemeClr val="dk1"/>
                </a:solidFill>
                <a:highlight>
                  <a:srgbClr val="83AEFB"/>
                </a:highlight>
                <a:latin typeface="DM Sans"/>
                <a:ea typeface="DM Sans"/>
                <a:cs typeface="DM Sans"/>
                <a:sym typeface="DM Sans"/>
              </a:rPr>
              <a:t>complementarias</a:t>
            </a:r>
            <a:r>
              <a:rPr lang="es-419" sz="1350">
                <a:solidFill>
                  <a:schemeClr val="dk1"/>
                </a:solidFill>
                <a:latin typeface="DM Sans"/>
                <a:ea typeface="DM Sans"/>
                <a:cs typeface="DM Sans"/>
                <a:sym typeface="DM Sans"/>
              </a:rPr>
              <a:t> que son optativas y voluntarias, y no se evaluarán.</a:t>
            </a:r>
            <a:endParaRPr sz="1350">
              <a:solidFill>
                <a:schemeClr val="dk1"/>
              </a:solidFill>
              <a:latin typeface="DM Sans"/>
              <a:ea typeface="DM Sans"/>
              <a:cs typeface="DM Sans"/>
              <a:sym typeface="DM Sans"/>
            </a:endParaRPr>
          </a:p>
          <a:p>
            <a:pPr marL="457200" marR="0" lvl="0" indent="0" algn="l" rtl="0">
              <a:lnSpc>
                <a:spcPct val="100000"/>
              </a:lnSpc>
              <a:spcBef>
                <a:spcPts val="0"/>
              </a:spcBef>
              <a:spcAft>
                <a:spcPts val="0"/>
              </a:spcAft>
              <a:buNone/>
            </a:pPr>
            <a:endParaRPr sz="1350">
              <a:solidFill>
                <a:schemeClr val="dk1"/>
              </a:solidFill>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419" sz="1350">
                <a:latin typeface="DM Sans"/>
                <a:ea typeface="DM Sans"/>
                <a:cs typeface="DM Sans"/>
                <a:sym typeface="DM Sans"/>
              </a:rPr>
              <a:t>Para conocer más sobre las pre-entregas y sus consignas, puedes ver la </a:t>
            </a:r>
            <a:r>
              <a:rPr lang="es-419" sz="1350" u="sng">
                <a:solidFill>
                  <a:schemeClr val="hlink"/>
                </a:solidFill>
                <a:latin typeface="DM Sans"/>
                <a:ea typeface="DM Sans"/>
                <a:cs typeface="DM Sans"/>
                <a:sym typeface="DM Sans"/>
                <a:hlinkClick r:id="rId3"/>
              </a:rPr>
              <a:t>Hoja de Ruta</a:t>
            </a:r>
            <a:r>
              <a:rPr lang="es-419" sz="1350">
                <a:latin typeface="DM Sans"/>
                <a:ea typeface="DM Sans"/>
                <a:cs typeface="DM Sans"/>
                <a:sym typeface="DM Sans"/>
              </a:rPr>
              <a:t> del curso.</a:t>
            </a:r>
            <a:endParaRPr sz="135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13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5" name="Google Shape;685;p137"/>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7.ª PRÁCTICA</a:t>
            </a:r>
            <a:endParaRPr>
              <a:latin typeface="DM Sans"/>
              <a:ea typeface="DM Sans"/>
              <a:cs typeface="DM Sans"/>
              <a:sym typeface="DM Sans"/>
            </a:endParaRPr>
          </a:p>
        </p:txBody>
      </p:sp>
      <p:pic>
        <p:nvPicPr>
          <p:cNvPr id="686" name="Google Shape;686;p13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87" name="Google Shape;687;p137"/>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8" name="Google Shape;688;p13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89" name="Google Shape;689;p137"/>
          <p:cNvSpPr txBox="1"/>
          <p:nvPr/>
        </p:nvSpPr>
        <p:spPr>
          <a:xfrm>
            <a:off x="469200" y="1525175"/>
            <a:ext cx="3843300" cy="2945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A partir del diseño previo de Wireframes digital, incorporar los patrones de interacción y navegación. Empezar incorporando patrones de navegación y luego los patrones de interacción. Deberán estar, todos los wireframes correspondientes a tu app. Te recomendamos que incluyas el Antes y Después para ver la evolución del mismo.</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690" name="Google Shape;690;p137" title="2."/>
          <p:cNvSpPr txBox="1"/>
          <p:nvPr/>
        </p:nvSpPr>
        <p:spPr>
          <a:xfrm>
            <a:off x="4312625" y="1525175"/>
            <a:ext cx="4353900" cy="253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Identificar aquellos patrones de navegación y nombrar cada uno de ellos.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Identificar aquellos patrones de interacción y nombrar cada uno de ellos.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4. Tener presente el sistema operativo con el cual vas a trabajar por qué algunos patrones son diferentes.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Importante:</a:t>
            </a:r>
            <a:r>
              <a:rPr lang="es-419" sz="1250">
                <a:solidFill>
                  <a:schemeClr val="dk1"/>
                </a:solidFill>
                <a:latin typeface="DM Sans"/>
                <a:ea typeface="DM Sans"/>
                <a:cs typeface="DM Sans"/>
                <a:sym typeface="DM Sans"/>
              </a:rPr>
              <a:t> Identificar, dentro del wireframe, cuáles son patrones de navegación y cuáles de interacción. Colocar el nombre correspondiente a cada uno.</a:t>
            </a:r>
            <a:endParaRPr sz="1250">
              <a:solidFill>
                <a:schemeClr val="dk1"/>
              </a:solidFill>
              <a:latin typeface="DM Sans"/>
              <a:ea typeface="DM Sans"/>
              <a:cs typeface="DM Sans"/>
              <a:sym typeface="DM Sans"/>
            </a:endParaRPr>
          </a:p>
        </p:txBody>
      </p:sp>
      <p:sp>
        <p:nvSpPr>
          <p:cNvPr id="691" name="Google Shape;691;p137"/>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Patrones de diseño</a:t>
            </a:r>
            <a:endParaRPr sz="2500" b="1">
              <a:solidFill>
                <a:schemeClr val="dk1"/>
              </a:solidFill>
              <a:latin typeface="DM Sans"/>
              <a:ea typeface="DM Sans"/>
              <a:cs typeface="DM Sans"/>
              <a:sym typeface="DM Sans"/>
            </a:endParaRPr>
          </a:p>
        </p:txBody>
      </p:sp>
      <p:sp>
        <p:nvSpPr>
          <p:cNvPr id="692" name="Google Shape;692;p137"/>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93" name="Google Shape;693;p13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94" name="Google Shape;694;p137"/>
          <p:cNvSpPr txBox="1"/>
          <p:nvPr/>
        </p:nvSpPr>
        <p:spPr>
          <a:xfrm>
            <a:off x="4312613" y="4057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DFFBC"/>
        </a:solidFill>
        <a:effectLst/>
      </p:bgPr>
    </p:bg>
    <p:spTree>
      <p:nvGrpSpPr>
        <p:cNvPr id="1" name="Shape 698"/>
        <p:cNvGrpSpPr/>
        <p:nvPr/>
      </p:nvGrpSpPr>
      <p:grpSpPr>
        <a:xfrm>
          <a:off x="0" y="0"/>
          <a:ext cx="0" cy="0"/>
          <a:chOff x="0" y="0"/>
          <a:chExt cx="0" cy="0"/>
        </a:xfrm>
      </p:grpSpPr>
      <p:sp>
        <p:nvSpPr>
          <p:cNvPr id="699" name="Google Shape;699;p138"/>
          <p:cNvSpPr/>
          <p:nvPr/>
        </p:nvSpPr>
        <p:spPr>
          <a:xfrm>
            <a:off x="2056400" y="273225"/>
            <a:ext cx="4970100" cy="4317900"/>
          </a:xfrm>
          <a:prstGeom prst="rect">
            <a:avLst/>
          </a:prstGeom>
          <a:solidFill>
            <a:srgbClr val="FFFFFF"/>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0" name="Google Shape;700;p138"/>
          <p:cNvPicPr preferRelativeResize="0"/>
          <p:nvPr/>
        </p:nvPicPr>
        <p:blipFill rotWithShape="1">
          <a:blip r:embed="rId3">
            <a:alphaModFix/>
          </a:blip>
          <a:srcRect l="1950" r="1950"/>
          <a:stretch/>
        </p:blipFill>
        <p:spPr>
          <a:xfrm>
            <a:off x="3660327" y="771075"/>
            <a:ext cx="1874254" cy="3322200"/>
          </a:xfrm>
          <a:prstGeom prst="rect">
            <a:avLst/>
          </a:prstGeom>
          <a:noFill/>
          <a:ln>
            <a:noFill/>
          </a:ln>
        </p:spPr>
      </p:pic>
      <p:sp>
        <p:nvSpPr>
          <p:cNvPr id="701" name="Google Shape;701;p138"/>
          <p:cNvSpPr/>
          <p:nvPr/>
        </p:nvSpPr>
        <p:spPr>
          <a:xfrm>
            <a:off x="3735858" y="980110"/>
            <a:ext cx="1672500" cy="351300"/>
          </a:xfrm>
          <a:prstGeom prst="rect">
            <a:avLst/>
          </a:prstGeom>
          <a:solidFill>
            <a:srgbClr val="3DFFBC">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38"/>
          <p:cNvSpPr/>
          <p:nvPr/>
        </p:nvSpPr>
        <p:spPr>
          <a:xfrm>
            <a:off x="3735858" y="1331329"/>
            <a:ext cx="1672500" cy="276000"/>
          </a:xfrm>
          <a:prstGeom prst="rect">
            <a:avLst/>
          </a:prstGeom>
          <a:solidFill>
            <a:srgbClr val="EEFF41">
              <a:alpha val="486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38"/>
          <p:cNvSpPr/>
          <p:nvPr/>
        </p:nvSpPr>
        <p:spPr>
          <a:xfrm>
            <a:off x="3735858" y="1891512"/>
            <a:ext cx="1672500" cy="2013600"/>
          </a:xfrm>
          <a:prstGeom prst="rect">
            <a:avLst/>
          </a:prstGeom>
          <a:solidFill>
            <a:srgbClr val="3DFFBC">
              <a:alpha val="3686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38"/>
          <p:cNvSpPr txBox="1"/>
          <p:nvPr/>
        </p:nvSpPr>
        <p:spPr>
          <a:xfrm>
            <a:off x="2257913" y="981942"/>
            <a:ext cx="1351500" cy="347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s-419" sz="800" b="1" i="0" u="none" strike="noStrike" cap="none">
                <a:solidFill>
                  <a:srgbClr val="000000"/>
                </a:solidFill>
                <a:highlight>
                  <a:srgbClr val="3DFFBC"/>
                </a:highlight>
                <a:latin typeface="Didact Gothic"/>
                <a:ea typeface="Didact Gothic"/>
                <a:cs typeface="Didact Gothic"/>
                <a:sym typeface="Didact Gothic"/>
              </a:rPr>
              <a:t>Top-Bar</a:t>
            </a:r>
            <a:endParaRPr sz="800" b="1" i="0" u="none" strike="noStrike" cap="none">
              <a:solidFill>
                <a:srgbClr val="000000"/>
              </a:solidFill>
              <a:highlight>
                <a:srgbClr val="3DFFBC"/>
              </a:highlight>
              <a:latin typeface="Arial"/>
              <a:ea typeface="Arial"/>
              <a:cs typeface="Arial"/>
              <a:sym typeface="Arial"/>
            </a:endParaRPr>
          </a:p>
        </p:txBody>
      </p:sp>
      <p:sp>
        <p:nvSpPr>
          <p:cNvPr id="705" name="Google Shape;705;p138"/>
          <p:cNvSpPr txBox="1"/>
          <p:nvPr/>
        </p:nvSpPr>
        <p:spPr>
          <a:xfrm>
            <a:off x="2257913" y="1935108"/>
            <a:ext cx="1351500" cy="347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800"/>
              <a:buFont typeface="Arial"/>
              <a:buNone/>
            </a:pPr>
            <a:r>
              <a:rPr lang="es-419" sz="800" b="1" i="0" u="none" strike="noStrike" cap="none">
                <a:solidFill>
                  <a:srgbClr val="000000"/>
                </a:solidFill>
                <a:highlight>
                  <a:srgbClr val="3DFFBC"/>
                </a:highlight>
                <a:latin typeface="Didact Gothic"/>
                <a:ea typeface="Didact Gothic"/>
                <a:cs typeface="Didact Gothic"/>
                <a:sym typeface="Didact Gothic"/>
              </a:rPr>
              <a:t>Cards</a:t>
            </a:r>
            <a:endParaRPr sz="800" b="1" i="0" u="none" strike="noStrike" cap="none">
              <a:solidFill>
                <a:srgbClr val="000000"/>
              </a:solidFill>
              <a:highlight>
                <a:srgbClr val="3DFFBC"/>
              </a:highlight>
              <a:latin typeface="Arial"/>
              <a:ea typeface="Arial"/>
              <a:cs typeface="Arial"/>
              <a:sym typeface="Arial"/>
            </a:endParaRPr>
          </a:p>
        </p:txBody>
      </p:sp>
      <p:sp>
        <p:nvSpPr>
          <p:cNvPr id="706" name="Google Shape;706;p138"/>
          <p:cNvSpPr txBox="1"/>
          <p:nvPr/>
        </p:nvSpPr>
        <p:spPr>
          <a:xfrm>
            <a:off x="5534582" y="1259732"/>
            <a:ext cx="1351500" cy="347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s-419" sz="800" b="1" i="0" u="none" strike="noStrike" cap="none">
                <a:solidFill>
                  <a:srgbClr val="000000"/>
                </a:solidFill>
                <a:highlight>
                  <a:srgbClr val="EEFF41"/>
                </a:highlight>
                <a:latin typeface="Didact Gothic"/>
                <a:ea typeface="Didact Gothic"/>
                <a:cs typeface="Didact Gothic"/>
                <a:sym typeface="Didact Gothic"/>
              </a:rPr>
              <a:t>Tab-Bar /</a:t>
            </a:r>
            <a:br>
              <a:rPr lang="es-419" sz="800" b="1" i="0" u="none" strike="noStrike" cap="none">
                <a:solidFill>
                  <a:srgbClr val="000000"/>
                </a:solidFill>
                <a:highlight>
                  <a:srgbClr val="EEFF41"/>
                </a:highlight>
                <a:latin typeface="Didact Gothic"/>
                <a:ea typeface="Didact Gothic"/>
                <a:cs typeface="Didact Gothic"/>
                <a:sym typeface="Didact Gothic"/>
              </a:rPr>
            </a:br>
            <a:r>
              <a:rPr lang="es-419" sz="800" b="1" i="0" u="none" strike="noStrike" cap="none">
                <a:solidFill>
                  <a:srgbClr val="000000"/>
                </a:solidFill>
                <a:highlight>
                  <a:srgbClr val="EEFF41"/>
                </a:highlight>
                <a:latin typeface="Didact Gothic"/>
                <a:ea typeface="Didact Gothic"/>
                <a:cs typeface="Didact Gothic"/>
                <a:sym typeface="Didact Gothic"/>
              </a:rPr>
              <a:t>Pestañas</a:t>
            </a:r>
            <a:endParaRPr sz="800" b="1" i="0" u="none" strike="noStrike" cap="none">
              <a:solidFill>
                <a:srgbClr val="000000"/>
              </a:solidFill>
              <a:highlight>
                <a:srgbClr val="EEFF41"/>
              </a:highlight>
              <a:latin typeface="Arial"/>
              <a:ea typeface="Arial"/>
              <a:cs typeface="Arial"/>
              <a:sym typeface="Arial"/>
            </a:endParaRPr>
          </a:p>
        </p:txBody>
      </p:sp>
      <p:pic>
        <p:nvPicPr>
          <p:cNvPr id="707" name="Google Shape;707;p13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139"/>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Atomic Design</a:t>
            </a:r>
            <a:endParaRPr sz="4000" b="1">
              <a:solidFill>
                <a:schemeClr val="dk1"/>
              </a:solidFill>
              <a:latin typeface="DM Sans"/>
              <a:ea typeface="DM Sans"/>
              <a:cs typeface="DM Sans"/>
              <a:sym typeface="DM Sans"/>
            </a:endParaRPr>
          </a:p>
        </p:txBody>
      </p:sp>
      <p:sp>
        <p:nvSpPr>
          <p:cNvPr id="713" name="Google Shape;713;p139"/>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11</a:t>
            </a:r>
            <a:endParaRPr sz="16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140"/>
          <p:cNvGrpSpPr/>
          <p:nvPr/>
        </p:nvGrpSpPr>
        <p:grpSpPr>
          <a:xfrm>
            <a:off x="4202558" y="994173"/>
            <a:ext cx="738900" cy="738900"/>
            <a:chOff x="3137108" y="2467173"/>
            <a:chExt cx="738900" cy="738900"/>
          </a:xfrm>
        </p:grpSpPr>
        <p:sp>
          <p:nvSpPr>
            <p:cNvPr id="719" name="Google Shape;719;p140"/>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20" name="Google Shape;720;p14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21" name="Google Shape;721;p140"/>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Atomic Design</a:t>
            </a:r>
            <a:endParaRPr sz="4000" b="1">
              <a:solidFill>
                <a:schemeClr val="dk1"/>
              </a:solidFill>
              <a:highlight>
                <a:srgbClr val="EAFF6A"/>
              </a:highlight>
              <a:latin typeface="DM Sans"/>
              <a:ea typeface="DM Sans"/>
              <a:cs typeface="DM Sans"/>
              <a:sym typeface="DM Sans"/>
            </a:endParaRPr>
          </a:p>
        </p:txBody>
      </p:sp>
      <p:sp>
        <p:nvSpPr>
          <p:cNvPr id="722" name="Google Shape;722;p140"/>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A partir de todos los wireframes, modificar el prototipo incorporando el concepto de Atomic Design.</a:t>
            </a:r>
            <a:endParaRPr sz="2000">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pic>
        <p:nvPicPr>
          <p:cNvPr id="727" name="Google Shape;727;p14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28" name="Google Shape;728;p141"/>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29" name="Google Shape;729;p14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30" name="Google Shape;730;p141"/>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1" name="Google Shape;731;p14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32" name="Google Shape;732;p141"/>
          <p:cNvSpPr txBox="1"/>
          <p:nvPr/>
        </p:nvSpPr>
        <p:spPr>
          <a:xfrm>
            <a:off x="469200" y="1525175"/>
            <a:ext cx="3843300" cy="206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33" name="Google Shape;733;p141" title="2."/>
          <p:cNvSpPr txBox="1"/>
          <p:nvPr/>
        </p:nvSpPr>
        <p:spPr>
          <a:xfrm>
            <a:off x="4312625" y="1525175"/>
            <a:ext cx="4353900" cy="240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Tener presente mostrar cómo los átomos se convierten en moléculas y cómo las moléculas se convierten en organismos. Ej:tab-bar: en primera instancia definir como átomos a la tipografía y al icono; luego generar moléculas con una unión de ambos y por último generar el organismo a la unión de moléculas.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3. Incorporar la sintaxis vista en la clase.</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4. Puedes hacer un Frame o Page para ir colocando los componentes maestros.</a:t>
            </a:r>
            <a:endParaRPr sz="1250">
              <a:solidFill>
                <a:schemeClr val="dk1"/>
              </a:solidFill>
              <a:latin typeface="DM Sans"/>
              <a:ea typeface="DM Sans"/>
              <a:cs typeface="DM Sans"/>
              <a:sym typeface="DM Sans"/>
            </a:endParaRPr>
          </a:p>
        </p:txBody>
      </p:sp>
      <p:sp>
        <p:nvSpPr>
          <p:cNvPr id="734" name="Google Shape;734;p141"/>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Atomic Design</a:t>
            </a:r>
            <a:endParaRPr sz="2500" b="1">
              <a:solidFill>
                <a:schemeClr val="dk1"/>
              </a:solidFill>
              <a:latin typeface="DM Sans"/>
              <a:ea typeface="DM Sans"/>
              <a:cs typeface="DM Sans"/>
              <a:sym typeface="DM Sans"/>
            </a:endParaRPr>
          </a:p>
        </p:txBody>
      </p:sp>
      <p:sp>
        <p:nvSpPr>
          <p:cNvPr id="735" name="Google Shape;735;p141"/>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36" name="Google Shape;736;p141"/>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pic>
        <p:nvPicPr>
          <p:cNvPr id="741" name="Google Shape;741;p1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42" name="Google Shape;742;p142"/>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43" name="Google Shape;743;p14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44" name="Google Shape;744;p142"/>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5" name="Google Shape;745;p14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46" name="Google Shape;746;p142"/>
          <p:cNvSpPr txBox="1"/>
          <p:nvPr/>
        </p:nvSpPr>
        <p:spPr>
          <a:xfrm>
            <a:off x="469200" y="1525175"/>
            <a:ext cx="3843300" cy="206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47" name="Google Shape;747;p142" title="2."/>
          <p:cNvSpPr txBox="1"/>
          <p:nvPr/>
        </p:nvSpPr>
        <p:spPr>
          <a:xfrm>
            <a:off x="4312625" y="1525175"/>
            <a:ext cx="4353900" cy="20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Fidelidad del Prototipo:</a:t>
            </a:r>
            <a:endParaRPr sz="1250" b="1">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de Contenido: Seguir incorporando  textos reales a los párrafos de texto, cards, entre otros. </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Visual: Con la incorporación de atomic y las modificaciones de las pruebas, el prototipo sigue evolucionando. </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48" name="Google Shape;748;p142"/>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Atomic Design</a:t>
            </a:r>
            <a:endParaRPr sz="2500" b="1">
              <a:solidFill>
                <a:schemeClr val="dk1"/>
              </a:solidFill>
              <a:latin typeface="DM Sans"/>
              <a:ea typeface="DM Sans"/>
              <a:cs typeface="DM Sans"/>
              <a:sym typeface="DM Sans"/>
            </a:endParaRPr>
          </a:p>
        </p:txBody>
      </p:sp>
      <p:sp>
        <p:nvSpPr>
          <p:cNvPr id="749" name="Google Shape;749;p142"/>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50" name="Google Shape;750;p14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51" name="Google Shape;751;p142"/>
          <p:cNvSpPr txBox="1"/>
          <p:nvPr/>
        </p:nvSpPr>
        <p:spPr>
          <a:xfrm>
            <a:off x="43124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4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Sistema de grilla</a:t>
            </a:r>
            <a:endParaRPr sz="4000" b="1">
              <a:solidFill>
                <a:schemeClr val="dk1"/>
              </a:solidFill>
              <a:latin typeface="DM Sans"/>
              <a:ea typeface="DM Sans"/>
              <a:cs typeface="DM Sans"/>
              <a:sym typeface="DM Sans"/>
            </a:endParaRPr>
          </a:p>
        </p:txBody>
      </p:sp>
      <p:sp>
        <p:nvSpPr>
          <p:cNvPr id="757" name="Google Shape;757;p14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12</a:t>
            </a:r>
            <a:endParaRPr sz="16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grpSp>
        <p:nvGrpSpPr>
          <p:cNvPr id="762" name="Google Shape;762;p144"/>
          <p:cNvGrpSpPr/>
          <p:nvPr/>
        </p:nvGrpSpPr>
        <p:grpSpPr>
          <a:xfrm>
            <a:off x="4202558" y="994173"/>
            <a:ext cx="738900" cy="738900"/>
            <a:chOff x="3137108" y="2467173"/>
            <a:chExt cx="738900" cy="738900"/>
          </a:xfrm>
        </p:grpSpPr>
        <p:sp>
          <p:nvSpPr>
            <p:cNvPr id="763" name="Google Shape;763;p14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4" name="Google Shape;764;p14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5" name="Google Shape;765;p144"/>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Grilla y estructura</a:t>
            </a:r>
            <a:endParaRPr sz="4000" b="1">
              <a:solidFill>
                <a:schemeClr val="dk1"/>
              </a:solidFill>
              <a:highlight>
                <a:srgbClr val="EAFF6A"/>
              </a:highlight>
              <a:latin typeface="DM Sans"/>
              <a:ea typeface="DM Sans"/>
              <a:cs typeface="DM Sans"/>
              <a:sym typeface="DM Sans"/>
            </a:endParaRPr>
          </a:p>
        </p:txBody>
      </p:sp>
      <p:sp>
        <p:nvSpPr>
          <p:cNvPr id="766" name="Google Shape;766;p144"/>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A partir de todos los wireframes, incorporar un sistema de grilla</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2" name="Google Shape;772;p145"/>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73" name="Google Shape;773;p14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74" name="Google Shape;774;p145"/>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5" name="Google Shape;775;p14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76" name="Google Shape;776;p145"/>
          <p:cNvSpPr txBox="1"/>
          <p:nvPr/>
        </p:nvSpPr>
        <p:spPr>
          <a:xfrm>
            <a:off x="469200" y="1525175"/>
            <a:ext cx="3843300" cy="2281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77" name="Google Shape;777;p145" title="2."/>
          <p:cNvSpPr txBox="1"/>
          <p:nvPr/>
        </p:nvSpPr>
        <p:spPr>
          <a:xfrm>
            <a:off x="4312625" y="1525175"/>
            <a:ext cx="4353900" cy="3032400"/>
          </a:xfrm>
          <a:prstGeom prst="rect">
            <a:avLst/>
          </a:prstGeom>
          <a:noFill/>
          <a:ln>
            <a:noFill/>
          </a:ln>
        </p:spPr>
        <p:txBody>
          <a:bodyPr spcFirstLastPara="1" wrap="square" lIns="91425" tIns="91425" rIns="91425" bIns="91425" anchor="t" anchorCtr="0">
            <a:spAutoFit/>
          </a:bodyPr>
          <a:lstStyle/>
          <a:p>
            <a:pPr marL="457200" lvl="0" indent="-307975" algn="l" rtl="0">
              <a:lnSpc>
                <a:spcPct val="115000"/>
              </a:lnSpc>
              <a:spcBef>
                <a:spcPts val="100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Los componentes deberían ocupar el ancho correspondiente a las columnas y no usan los espacios de margen izquierdo y derecho.</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Las calles del sistema de grilla no deben ser mayores al ancho de margen izquierdo y derecho.</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Mantener un ritmo vertical, esto quiere decir que se debe tener presente la separación vertical mínima entre componentes de 11 para IOS y 8 para Android.</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Respetar los márgenes izquierdo y derecho mínimos: 16 para Android y 18 para IOS.</a:t>
            </a:r>
            <a:endParaRPr sz="1250">
              <a:solidFill>
                <a:schemeClr val="dk1"/>
              </a:solidFill>
              <a:latin typeface="DM Sans"/>
              <a:ea typeface="DM Sans"/>
              <a:cs typeface="DM Sans"/>
              <a:sym typeface="DM Sans"/>
            </a:endParaRPr>
          </a:p>
          <a:p>
            <a:pPr marL="457200" lvl="0" indent="-307975" algn="l" rtl="0">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 cantidad de módulos ocupados debiera definir la jerarquía de los componentes</a:t>
            </a:r>
            <a:endParaRPr sz="1250">
              <a:solidFill>
                <a:schemeClr val="dk1"/>
              </a:solidFill>
              <a:latin typeface="DM Sans"/>
              <a:ea typeface="DM Sans"/>
              <a:cs typeface="DM Sans"/>
              <a:sym typeface="DM Sans"/>
            </a:endParaRPr>
          </a:p>
        </p:txBody>
      </p:sp>
      <p:sp>
        <p:nvSpPr>
          <p:cNvPr id="778" name="Google Shape;778;p145"/>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Grilla y estructura</a:t>
            </a:r>
            <a:endParaRPr sz="2500" b="1">
              <a:solidFill>
                <a:schemeClr val="dk1"/>
              </a:solidFill>
              <a:latin typeface="DM Sans"/>
              <a:ea typeface="DM Sans"/>
              <a:cs typeface="DM Sans"/>
              <a:sym typeface="DM Sans"/>
            </a:endParaRPr>
          </a:p>
        </p:txBody>
      </p:sp>
      <p:sp>
        <p:nvSpPr>
          <p:cNvPr id="779" name="Google Shape;779;p145"/>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80" name="Google Shape;780;p14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1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86" name="Google Shape;786;p146"/>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87" name="Google Shape;787;p14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88" name="Google Shape;788;p146"/>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14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90" name="Google Shape;790;p146"/>
          <p:cNvSpPr txBox="1"/>
          <p:nvPr/>
        </p:nvSpPr>
        <p:spPr>
          <a:xfrm>
            <a:off x="469200" y="1525175"/>
            <a:ext cx="3843300" cy="2281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91" name="Google Shape;791;p146" title="2."/>
          <p:cNvSpPr txBox="1"/>
          <p:nvPr/>
        </p:nvSpPr>
        <p:spPr>
          <a:xfrm>
            <a:off x="4312625" y="1525175"/>
            <a:ext cx="4353900" cy="2089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Fidelidad del Prototipo:</a:t>
            </a:r>
            <a:endParaRPr sz="1250" b="1">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 de Contenido: Seguir incorporando textos reales a los párrafos de texto, cards, entre otros.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 Visual: Con la incorporación de la grilla el Prototipo sigue mejorando su fidelidad visual.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92" name="Google Shape;792;p146"/>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Grilla y estructura</a:t>
            </a:r>
            <a:endParaRPr sz="2500" b="1">
              <a:solidFill>
                <a:schemeClr val="dk1"/>
              </a:solidFill>
              <a:latin typeface="DM Sans"/>
              <a:ea typeface="DM Sans"/>
              <a:cs typeface="DM Sans"/>
              <a:sym typeface="DM Sans"/>
            </a:endParaRPr>
          </a:p>
        </p:txBody>
      </p:sp>
      <p:sp>
        <p:nvSpPr>
          <p:cNvPr id="793" name="Google Shape;793;p146"/>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94" name="Google Shape;794;p14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95" name="Google Shape;795;p146"/>
          <p:cNvSpPr txBox="1"/>
          <p:nvPr/>
        </p:nvSpPr>
        <p:spPr>
          <a:xfrm>
            <a:off x="4312488" y="37281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11"/>
          <p:cNvSpPr txBox="1"/>
          <p:nvPr/>
        </p:nvSpPr>
        <p:spPr>
          <a:xfrm>
            <a:off x="1461300" y="345975"/>
            <a:ext cx="6221400" cy="6696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3500" b="1">
                <a:solidFill>
                  <a:schemeClr val="lt1"/>
                </a:solidFill>
                <a:latin typeface="DM Sans"/>
                <a:ea typeface="DM Sans"/>
                <a:cs typeface="DM Sans"/>
                <a:sym typeface="DM Sans"/>
              </a:rPr>
              <a:t>Sistema de entregas</a:t>
            </a:r>
            <a:endParaRPr sz="3500" b="1">
              <a:solidFill>
                <a:schemeClr val="lt1"/>
              </a:solidFill>
              <a:latin typeface="DM Sans"/>
              <a:ea typeface="DM Sans"/>
              <a:cs typeface="DM Sans"/>
              <a:sym typeface="DM Sans"/>
            </a:endParaRPr>
          </a:p>
        </p:txBody>
      </p:sp>
      <p:sp>
        <p:nvSpPr>
          <p:cNvPr id="373" name="Google Shape;373;p111"/>
          <p:cNvSpPr/>
          <p:nvPr/>
        </p:nvSpPr>
        <p:spPr>
          <a:xfrm>
            <a:off x="647400" y="1189150"/>
            <a:ext cx="7849200" cy="33174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1"/>
          <p:cNvSpPr txBox="1"/>
          <p:nvPr/>
        </p:nvSpPr>
        <p:spPr>
          <a:xfrm>
            <a:off x="1028675" y="2212050"/>
            <a:ext cx="21663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200">
                <a:latin typeface="DM Sans"/>
                <a:ea typeface="DM Sans"/>
                <a:cs typeface="DM Sans"/>
                <a:sym typeface="DM Sans"/>
              </a:rPr>
              <a:t>En las clases del curso, encontrarás ejercicios que te ayudarán a realizar las pre-entregas del curso. Las actividades son optativas y voluntarias, no tienen fecha de entrega y no se realiza devolución.</a:t>
            </a:r>
            <a:endParaRPr sz="1200">
              <a:latin typeface="DM Sans"/>
              <a:ea typeface="DM Sans"/>
              <a:cs typeface="DM Sans"/>
              <a:sym typeface="DM Sans"/>
            </a:endParaRPr>
          </a:p>
        </p:txBody>
      </p:sp>
      <p:sp>
        <p:nvSpPr>
          <p:cNvPr id="375" name="Google Shape;375;p111"/>
          <p:cNvSpPr txBox="1"/>
          <p:nvPr/>
        </p:nvSpPr>
        <p:spPr>
          <a:xfrm>
            <a:off x="1028675" y="1811850"/>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Actividades prácticas</a:t>
            </a:r>
            <a:endParaRPr b="1">
              <a:latin typeface="DM Sans"/>
              <a:ea typeface="DM Sans"/>
              <a:cs typeface="DM Sans"/>
              <a:sym typeface="DM Sans"/>
            </a:endParaRPr>
          </a:p>
        </p:txBody>
      </p:sp>
      <p:sp>
        <p:nvSpPr>
          <p:cNvPr id="376" name="Google Shape;376;p111"/>
          <p:cNvSpPr txBox="1"/>
          <p:nvPr/>
        </p:nvSpPr>
        <p:spPr>
          <a:xfrm>
            <a:off x="3488850" y="2212050"/>
            <a:ext cx="23658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419" sz="1200">
                <a:latin typeface="DM Sans"/>
                <a:ea typeface="DM Sans"/>
                <a:cs typeface="DM Sans"/>
                <a:sym typeface="DM Sans"/>
              </a:rPr>
              <a:t>Las pre-entregas son instancias de evaluación sobre cómo compones tu PF. Tiene una vigencia de 7 días continuos desde la clase donde se habilita la entrega. Pasada esta fecha, el botón de “entrega” se deshabilita. Por ello, te recomendamos estar al día con todas las actividades planteadas.</a:t>
            </a:r>
            <a:endParaRPr sz="1200">
              <a:latin typeface="DM Sans"/>
              <a:ea typeface="DM Sans"/>
              <a:cs typeface="DM Sans"/>
              <a:sym typeface="DM Sans"/>
            </a:endParaRPr>
          </a:p>
        </p:txBody>
      </p:sp>
      <p:sp>
        <p:nvSpPr>
          <p:cNvPr id="377" name="Google Shape;377;p111"/>
          <p:cNvSpPr txBox="1"/>
          <p:nvPr/>
        </p:nvSpPr>
        <p:spPr>
          <a:xfrm>
            <a:off x="3488850" y="1811850"/>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Pre-entrega del PF</a:t>
            </a:r>
            <a:endParaRPr b="1">
              <a:latin typeface="DM Sans"/>
              <a:ea typeface="DM Sans"/>
              <a:cs typeface="DM Sans"/>
              <a:sym typeface="DM Sans"/>
            </a:endParaRPr>
          </a:p>
        </p:txBody>
      </p:sp>
      <p:sp>
        <p:nvSpPr>
          <p:cNvPr id="378" name="Google Shape;378;p111"/>
          <p:cNvSpPr txBox="1"/>
          <p:nvPr/>
        </p:nvSpPr>
        <p:spPr>
          <a:xfrm>
            <a:off x="5949025" y="2212050"/>
            <a:ext cx="23658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419" sz="1200">
                <a:latin typeface="DM Sans"/>
                <a:ea typeface="DM Sans"/>
                <a:cs typeface="DM Sans"/>
                <a:sym typeface="DM Sans"/>
              </a:rPr>
              <a:t>La entrega final de tu Proyecto cuenta con un lapso de 10 días continuos luego de finalizada la última clase (</a:t>
            </a:r>
            <a:r>
              <a:rPr lang="es-419" sz="1200" b="1">
                <a:latin typeface="DM Sans"/>
                <a:ea typeface="DM Sans"/>
                <a:cs typeface="DM Sans"/>
                <a:sym typeface="DM Sans"/>
              </a:rPr>
              <a:t>n°25</a:t>
            </a:r>
            <a:r>
              <a:rPr lang="es-419" sz="1200">
                <a:latin typeface="DM Sans"/>
                <a:ea typeface="DM Sans"/>
                <a:cs typeface="DM Sans"/>
                <a:sym typeface="DM Sans"/>
              </a:rPr>
              <a:t>). Posterior a ese tiempo, el botón de la entrega quedará inhabilitado y no será posible entregarlo o recibirlo por otros medios. </a:t>
            </a:r>
            <a:endParaRPr sz="1350">
              <a:latin typeface="DM Sans"/>
              <a:ea typeface="DM Sans"/>
              <a:cs typeface="DM Sans"/>
              <a:sym typeface="DM Sans"/>
            </a:endParaRPr>
          </a:p>
        </p:txBody>
      </p:sp>
      <p:sp>
        <p:nvSpPr>
          <p:cNvPr id="379" name="Google Shape;379;p111"/>
          <p:cNvSpPr txBox="1"/>
          <p:nvPr/>
        </p:nvSpPr>
        <p:spPr>
          <a:xfrm>
            <a:off x="5949025" y="1811850"/>
            <a:ext cx="21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b="1">
                <a:latin typeface="DM Sans"/>
                <a:ea typeface="DM Sans"/>
                <a:cs typeface="DM Sans"/>
                <a:sym typeface="DM Sans"/>
              </a:rPr>
              <a:t>Proyecto Final</a:t>
            </a:r>
            <a:endParaRPr b="1">
              <a:latin typeface="DM Sans"/>
              <a:ea typeface="DM Sans"/>
              <a:cs typeface="DM Sans"/>
              <a:sym typeface="DM Sans"/>
            </a:endParaRPr>
          </a:p>
        </p:txBody>
      </p:sp>
      <p:pic>
        <p:nvPicPr>
          <p:cNvPr id="380" name="Google Shape;380;p111"/>
          <p:cNvPicPr preferRelativeResize="0"/>
          <p:nvPr/>
        </p:nvPicPr>
        <p:blipFill>
          <a:blip r:embed="rId3">
            <a:alphaModFix/>
          </a:blip>
          <a:stretch>
            <a:fillRect/>
          </a:stretch>
        </p:blipFill>
        <p:spPr>
          <a:xfrm>
            <a:off x="3560348" y="1479086"/>
            <a:ext cx="192136" cy="192145"/>
          </a:xfrm>
          <a:prstGeom prst="rect">
            <a:avLst/>
          </a:prstGeom>
          <a:noFill/>
          <a:ln>
            <a:noFill/>
          </a:ln>
        </p:spPr>
      </p:pic>
      <p:pic>
        <p:nvPicPr>
          <p:cNvPr id="381" name="Google Shape;381;p111"/>
          <p:cNvPicPr preferRelativeResize="0"/>
          <p:nvPr/>
        </p:nvPicPr>
        <p:blipFill>
          <a:blip r:embed="rId4">
            <a:alphaModFix/>
          </a:blip>
          <a:stretch>
            <a:fillRect/>
          </a:stretch>
        </p:blipFill>
        <p:spPr>
          <a:xfrm>
            <a:off x="1124911" y="1488410"/>
            <a:ext cx="182807" cy="182809"/>
          </a:xfrm>
          <a:prstGeom prst="rect">
            <a:avLst/>
          </a:prstGeom>
          <a:noFill/>
          <a:ln>
            <a:noFill/>
          </a:ln>
        </p:spPr>
      </p:pic>
      <p:pic>
        <p:nvPicPr>
          <p:cNvPr id="382" name="Google Shape;382;p111"/>
          <p:cNvPicPr preferRelativeResize="0"/>
          <p:nvPr/>
        </p:nvPicPr>
        <p:blipFill>
          <a:blip r:embed="rId3">
            <a:alphaModFix/>
          </a:blip>
          <a:stretch>
            <a:fillRect/>
          </a:stretch>
        </p:blipFill>
        <p:spPr>
          <a:xfrm>
            <a:off x="6043973" y="1483749"/>
            <a:ext cx="192136" cy="1921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4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Estándares y guidelines</a:t>
            </a:r>
            <a:endParaRPr sz="4000" b="1">
              <a:solidFill>
                <a:schemeClr val="dk1"/>
              </a:solidFill>
              <a:latin typeface="DM Sans"/>
              <a:ea typeface="DM Sans"/>
              <a:cs typeface="DM Sans"/>
              <a:sym typeface="DM Sans"/>
            </a:endParaRPr>
          </a:p>
        </p:txBody>
      </p:sp>
      <p:sp>
        <p:nvSpPr>
          <p:cNvPr id="801" name="Google Shape;801;p14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13</a:t>
            </a:r>
            <a:endParaRPr sz="16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148"/>
          <p:cNvGrpSpPr/>
          <p:nvPr/>
        </p:nvGrpSpPr>
        <p:grpSpPr>
          <a:xfrm>
            <a:off x="4202558" y="994173"/>
            <a:ext cx="738900" cy="738900"/>
            <a:chOff x="3137108" y="2467173"/>
            <a:chExt cx="738900" cy="738900"/>
          </a:xfrm>
        </p:grpSpPr>
        <p:sp>
          <p:nvSpPr>
            <p:cNvPr id="807" name="Google Shape;807;p148"/>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08" name="Google Shape;808;p14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09" name="Google Shape;809;p148"/>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Wireframes y guidelines</a:t>
            </a:r>
            <a:endParaRPr sz="4000" b="1">
              <a:solidFill>
                <a:schemeClr val="dk1"/>
              </a:solidFill>
              <a:highlight>
                <a:srgbClr val="EAFF6A"/>
              </a:highlight>
              <a:latin typeface="DM Sans"/>
              <a:ea typeface="DM Sans"/>
              <a:cs typeface="DM Sans"/>
              <a:sym typeface="DM Sans"/>
            </a:endParaRPr>
          </a:p>
        </p:txBody>
      </p:sp>
      <p:sp>
        <p:nvSpPr>
          <p:cNvPr id="810" name="Google Shape;810;p148"/>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Iterar el prototipo ajustando el diseño a las guías de estilo del sistema operativo.</a:t>
            </a:r>
            <a:endParaRPr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pic>
        <p:nvPicPr>
          <p:cNvPr id="815" name="Google Shape;815;p1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6" name="Google Shape;816;p149"/>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17" name="Google Shape;817;p14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18" name="Google Shape;818;p149"/>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 name="Google Shape;819;p14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20" name="Google Shape;820;p149"/>
          <p:cNvSpPr txBox="1"/>
          <p:nvPr/>
        </p:nvSpPr>
        <p:spPr>
          <a:xfrm>
            <a:off x="469200" y="1525175"/>
            <a:ext cx="3843300" cy="289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lang="es-419" sz="1200" b="1">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IOS</a:t>
            </a:r>
            <a:r>
              <a:rPr lang="es-419" sz="1200">
                <a:solidFill>
                  <a:schemeClr val="dk1"/>
                </a:solidFill>
                <a:latin typeface="DM Sans"/>
                <a:ea typeface="DM Sans"/>
                <a:cs typeface="DM Sans"/>
                <a:sym typeface="DM Sans"/>
              </a:rPr>
              <a:t>:</a:t>
            </a:r>
            <a:endParaRPr sz="120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principal (vértices con curvas pronunciadas)</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Iconográfico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21" name="Google Shape;821;p149" title="2."/>
          <p:cNvSpPr txBox="1"/>
          <p:nvPr/>
        </p:nvSpPr>
        <p:spPr>
          <a:xfrm>
            <a:off x="4312625" y="1525175"/>
            <a:ext cx="4353900" cy="245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San Francisco</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Navigation Bar: en aplicaciones particulares como calendario.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Tab Bar: navegación inferior.</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Toolbar: en aplicaciones particulares como Safari, es parte de la app.</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Action sheets: opciones de edición.</a:t>
            </a:r>
            <a:endParaRPr sz="1200">
              <a:solidFill>
                <a:schemeClr val="dk1"/>
              </a:solidFill>
              <a:latin typeface="DM Sans"/>
              <a:ea typeface="DM Sans"/>
              <a:cs typeface="DM Sans"/>
              <a:sym typeface="DM Sans"/>
            </a:endParaRPr>
          </a:p>
        </p:txBody>
      </p:sp>
      <p:sp>
        <p:nvSpPr>
          <p:cNvPr id="822" name="Google Shape;822;p149"/>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Wireframe y guidelines</a:t>
            </a:r>
            <a:endParaRPr sz="2500" b="1">
              <a:solidFill>
                <a:schemeClr val="dk1"/>
              </a:solidFill>
              <a:latin typeface="DM Sans"/>
              <a:ea typeface="DM Sans"/>
              <a:cs typeface="DM Sans"/>
              <a:sym typeface="DM Sans"/>
            </a:endParaRPr>
          </a:p>
        </p:txBody>
      </p:sp>
      <p:sp>
        <p:nvSpPr>
          <p:cNvPr id="823" name="Google Shape;823;p149"/>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24" name="Google Shape;824;p14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25" name="Google Shape;825;p149"/>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26" name="Google Shape;826;p149"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27" name="Google Shape;827;p149"/>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15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33" name="Google Shape;833;p150"/>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34" name="Google Shape;834;p15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35" name="Google Shape;835;p150"/>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36" name="Google Shape;836;p15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37" name="Google Shape;837;p150"/>
          <p:cNvSpPr txBox="1"/>
          <p:nvPr/>
        </p:nvSpPr>
        <p:spPr>
          <a:xfrm>
            <a:off x="469200" y="1525175"/>
            <a:ext cx="4136100" cy="310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lang="es-419" sz="1200" b="1">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Android</a:t>
            </a:r>
            <a:r>
              <a:rPr lang="es-419" sz="1200">
                <a:solidFill>
                  <a:schemeClr val="dk1"/>
                </a:solidFill>
                <a:latin typeface="DM Sans"/>
                <a:ea typeface="DM Sans"/>
                <a:cs typeface="DM Sans"/>
                <a:sym typeface="DM Sans"/>
              </a:rPr>
              <a:t>:</a:t>
            </a:r>
            <a:endParaRPr sz="120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flotante (elevado por sobre todo, suele ser redondo)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contenido (rectangular con vértices con curvas poco pronunciadas)</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38" name="Google Shape;838;p150" title="2."/>
          <p:cNvSpPr txBox="1"/>
          <p:nvPr/>
        </p:nvSpPr>
        <p:spPr>
          <a:xfrm>
            <a:off x="4605400" y="1525175"/>
            <a:ext cx="4061100" cy="292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Google Sans / Roboto</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App bars - TOP: siempre estructura la parte superior, siempre son de pleno de color y pueden ser más complejas si se incorpora el patrón pestañas.</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Bottom Navigation: en aplicaciones particulares.</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endParaRPr sz="1200">
              <a:solidFill>
                <a:schemeClr val="dk1"/>
              </a:solidFill>
              <a:latin typeface="DM Sans"/>
              <a:ea typeface="DM Sans"/>
              <a:cs typeface="DM Sans"/>
              <a:sym typeface="DM Sans"/>
            </a:endParaRPr>
          </a:p>
        </p:txBody>
      </p:sp>
      <p:sp>
        <p:nvSpPr>
          <p:cNvPr id="839" name="Google Shape;839;p150"/>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Wireframe y guidelines</a:t>
            </a:r>
            <a:endParaRPr sz="2500" b="1">
              <a:solidFill>
                <a:schemeClr val="dk1"/>
              </a:solidFill>
              <a:latin typeface="DM Sans"/>
              <a:ea typeface="DM Sans"/>
              <a:cs typeface="DM Sans"/>
              <a:sym typeface="DM Sans"/>
            </a:endParaRPr>
          </a:p>
        </p:txBody>
      </p:sp>
      <p:sp>
        <p:nvSpPr>
          <p:cNvPr id="840" name="Google Shape;840;p150"/>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41" name="Google Shape;841;p15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42" name="Google Shape;842;p150"/>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43" name="Google Shape;843;p15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44" name="Google Shape;844;p150"/>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pic>
        <p:nvPicPr>
          <p:cNvPr id="849" name="Google Shape;849;p15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0" name="Google Shape;850;p151"/>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51" name="Google Shape;851;p15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52" name="Google Shape;852;p151"/>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3" name="Google Shape;853;p15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54" name="Google Shape;854;p151"/>
          <p:cNvSpPr txBox="1"/>
          <p:nvPr/>
        </p:nvSpPr>
        <p:spPr>
          <a:xfrm>
            <a:off x="469200" y="1525175"/>
            <a:ext cx="3843300" cy="1839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Iterar el prototipo ajustando el diseño del wireframe a las guías de estilo del sistema operativo.</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lang="es-419" sz="1250" b="1">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855" name="Google Shape;855;p151" title="2."/>
          <p:cNvSpPr txBox="1"/>
          <p:nvPr/>
        </p:nvSpPr>
        <p:spPr>
          <a:xfrm>
            <a:off x="4312625" y="1525175"/>
            <a:ext cx="4353900" cy="231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Fidelidad del Prototipo:</a:t>
            </a:r>
            <a:endParaRPr sz="1250" b="1">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Media/Alta de Contenido: Seguir incorporando contenidos reales al prototipo.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Media/Alta Visual: Con la definición de Guidelines el prototipo comienza a tener más definición visual y, por lo tanto, aumenta la fidelidad. </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Se mantiene igual que la instancia anterior.</a:t>
            </a:r>
            <a:endParaRPr sz="1250">
              <a:solidFill>
                <a:schemeClr val="dk1"/>
              </a:solidFill>
              <a:latin typeface="DM Sans"/>
              <a:ea typeface="DM Sans"/>
              <a:cs typeface="DM Sans"/>
              <a:sym typeface="DM Sans"/>
            </a:endParaRPr>
          </a:p>
        </p:txBody>
      </p:sp>
      <p:sp>
        <p:nvSpPr>
          <p:cNvPr id="856" name="Google Shape;856;p151"/>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Wireframes y guidelines</a:t>
            </a:r>
            <a:endParaRPr sz="2500" b="1">
              <a:solidFill>
                <a:schemeClr val="dk1"/>
              </a:solidFill>
              <a:latin typeface="DM Sans"/>
              <a:ea typeface="DM Sans"/>
              <a:cs typeface="DM Sans"/>
              <a:sym typeface="DM Sans"/>
            </a:endParaRPr>
          </a:p>
        </p:txBody>
      </p:sp>
      <p:sp>
        <p:nvSpPr>
          <p:cNvPr id="857" name="Google Shape;857;p151"/>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58" name="Google Shape;858;p15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59" name="Google Shape;859;p151"/>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60" name="Google Shape;860;p15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61" name="Google Shape;861;p151"/>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62" name="Google Shape;862;p151"/>
          <p:cNvSpPr txBox="1"/>
          <p:nvPr/>
        </p:nvSpPr>
        <p:spPr>
          <a:xfrm>
            <a:off x="4312488" y="401895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52"/>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Prototipo funcional &amp; métricas UX</a:t>
            </a:r>
            <a:endParaRPr sz="4000" b="1">
              <a:solidFill>
                <a:schemeClr val="dk1"/>
              </a:solidFill>
              <a:latin typeface="DM Sans"/>
              <a:ea typeface="DM Sans"/>
              <a:cs typeface="DM Sans"/>
              <a:sym typeface="DM Sans"/>
            </a:endParaRPr>
          </a:p>
        </p:txBody>
      </p:sp>
      <p:sp>
        <p:nvSpPr>
          <p:cNvPr id="868" name="Google Shape;868;p152"/>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14</a:t>
            </a:r>
            <a:endParaRPr sz="16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grpSp>
        <p:nvGrpSpPr>
          <p:cNvPr id="873" name="Google Shape;873;p153"/>
          <p:cNvGrpSpPr/>
          <p:nvPr/>
        </p:nvGrpSpPr>
        <p:grpSpPr>
          <a:xfrm>
            <a:off x="4202558" y="994173"/>
            <a:ext cx="738900" cy="738900"/>
            <a:chOff x="3137108" y="2467173"/>
            <a:chExt cx="738900" cy="738900"/>
          </a:xfrm>
        </p:grpSpPr>
        <p:sp>
          <p:nvSpPr>
            <p:cNvPr id="874" name="Google Shape;874;p153"/>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5" name="Google Shape;875;p15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76" name="Google Shape;876;p153"/>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Prototipo funcional</a:t>
            </a:r>
            <a:endParaRPr sz="4000" b="1">
              <a:solidFill>
                <a:schemeClr val="dk1"/>
              </a:solidFill>
              <a:highlight>
                <a:srgbClr val="EAFF6A"/>
              </a:highlight>
              <a:latin typeface="DM Sans"/>
              <a:ea typeface="DM Sans"/>
              <a:cs typeface="DM Sans"/>
              <a:sym typeface="DM Sans"/>
            </a:endParaRPr>
          </a:p>
        </p:txBody>
      </p:sp>
      <p:sp>
        <p:nvSpPr>
          <p:cNvPr id="877" name="Google Shape;877;p153"/>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A partir de todos los wireframes diseñados, comenzar a construir un Prototipo funcional que responda al caso de uso y userflow planteado.</a:t>
            </a:r>
            <a:endParaRPr sz="2000">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1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3" name="Google Shape;883;p154"/>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11.ª PRÁCTICA</a:t>
            </a:r>
            <a:endParaRPr>
              <a:latin typeface="DM Sans"/>
              <a:ea typeface="DM Sans"/>
              <a:cs typeface="DM Sans"/>
              <a:sym typeface="DM Sans"/>
            </a:endParaRPr>
          </a:p>
        </p:txBody>
      </p:sp>
      <p:pic>
        <p:nvPicPr>
          <p:cNvPr id="884" name="Google Shape;884;p15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85" name="Google Shape;885;p154"/>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86" name="Google Shape;886;p15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87" name="Google Shape;887;p154"/>
          <p:cNvSpPr txBox="1"/>
          <p:nvPr/>
        </p:nvSpPr>
        <p:spPr>
          <a:xfrm>
            <a:off x="469200" y="1525175"/>
            <a:ext cx="3978000" cy="2766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A partir de todos los wireframes diseñados, comenzar a construir un Prototipo funcional qué responda al caso de uso y userflow planteado. Tener presente las tres instancias (Disparador - Acción - Destino).</a:t>
            </a:r>
            <a:endParaRPr sz="1200">
              <a:solidFill>
                <a:srgbClr val="83AEFB"/>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1. Herramienta sugerida: </a:t>
            </a:r>
            <a:r>
              <a:rPr lang="es-419" sz="1200" b="1">
                <a:solidFill>
                  <a:schemeClr val="dk1"/>
                </a:solidFill>
                <a:latin typeface="DM Sans"/>
                <a:ea typeface="DM Sans"/>
                <a:cs typeface="DM Sans"/>
                <a:sym typeface="DM Sans"/>
              </a:rPr>
              <a:t>Figma/Adobe XD</a:t>
            </a:r>
            <a:endParaRPr sz="120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2. En esta primera instancia se desarrollarán las pantallas principales con sus lógicas en la navegación, para así lograr la navegabilidad en las pantallas.</a:t>
            </a:r>
            <a:endParaRPr sz="1200">
              <a:solidFill>
                <a:schemeClr val="dk1"/>
              </a:solidFill>
              <a:latin typeface="DM Sans"/>
              <a:ea typeface="DM Sans"/>
              <a:cs typeface="DM Sans"/>
              <a:sym typeface="DM Sans"/>
            </a:endParaRPr>
          </a:p>
        </p:txBody>
      </p:sp>
      <p:sp>
        <p:nvSpPr>
          <p:cNvPr id="888" name="Google Shape;888;p154" title="2."/>
          <p:cNvSpPr txBox="1"/>
          <p:nvPr/>
        </p:nvSpPr>
        <p:spPr>
          <a:xfrm>
            <a:off x="4408750" y="1525175"/>
            <a:ext cx="4257900" cy="2962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Lograr cierta navegabilidad, un “camino feliz” qué atienda a las necesidades qué se plantearon durante la etapa de confección de Userflow.</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Fidelidad del Prototipo:</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de Contenido: Comenzar a incorporar textos reales a los párrafos de texto, cards, entre otros. </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Visual: Con la incorporación de los patrones de diseño, el Prototipo aumenta su fidelidad visual.</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Baja/Media de Funcionalidad: Se incorpora el concepto de la estructura disparador-acción-destino, dotando a Prototipo de mayor funcionalidad.</a:t>
            </a:r>
            <a:endParaRPr sz="1200">
              <a:solidFill>
                <a:schemeClr val="dk1"/>
              </a:solidFill>
              <a:latin typeface="DM Sans"/>
              <a:ea typeface="DM Sans"/>
              <a:cs typeface="DM Sans"/>
              <a:sym typeface="DM Sans"/>
            </a:endParaRPr>
          </a:p>
        </p:txBody>
      </p:sp>
      <p:sp>
        <p:nvSpPr>
          <p:cNvPr id="889" name="Google Shape;889;p154"/>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Prototipo funcional</a:t>
            </a:r>
            <a:endParaRPr sz="2500" b="1">
              <a:solidFill>
                <a:schemeClr val="dk1"/>
              </a:solidFill>
              <a:latin typeface="DM Sans"/>
              <a:ea typeface="DM Sans"/>
              <a:cs typeface="DM Sans"/>
              <a:sym typeface="DM Sans"/>
            </a:endParaRPr>
          </a:p>
        </p:txBody>
      </p:sp>
      <p:sp>
        <p:nvSpPr>
          <p:cNvPr id="890" name="Google Shape;890;p154"/>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91" name="Google Shape;891;p15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92" name="Google Shape;892;p154"/>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93" name="Google Shape;893;p15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94" name="Google Shape;894;p154"/>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95" name="Google Shape;895;p154"/>
          <p:cNvSpPr txBox="1"/>
          <p:nvPr/>
        </p:nvSpPr>
        <p:spPr>
          <a:xfrm>
            <a:off x="613938" y="422820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55"/>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Workshop: pruebas de usabilidad</a:t>
            </a:r>
            <a:endParaRPr sz="4000" b="1">
              <a:solidFill>
                <a:schemeClr val="dk1"/>
              </a:solidFill>
              <a:latin typeface="DM Sans"/>
              <a:ea typeface="DM Sans"/>
              <a:cs typeface="DM Sans"/>
              <a:sym typeface="DM Sans"/>
            </a:endParaRPr>
          </a:p>
        </p:txBody>
      </p:sp>
      <p:sp>
        <p:nvSpPr>
          <p:cNvPr id="901" name="Google Shape;901;p155"/>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17</a:t>
            </a:r>
            <a:endParaRPr sz="16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grpSp>
        <p:nvGrpSpPr>
          <p:cNvPr id="906" name="Google Shape;906;p156"/>
          <p:cNvGrpSpPr/>
          <p:nvPr/>
        </p:nvGrpSpPr>
        <p:grpSpPr>
          <a:xfrm>
            <a:off x="4202558" y="994173"/>
            <a:ext cx="738900" cy="738900"/>
            <a:chOff x="3137108" y="2467173"/>
            <a:chExt cx="738900" cy="738900"/>
          </a:xfrm>
        </p:grpSpPr>
        <p:sp>
          <p:nvSpPr>
            <p:cNvPr id="907" name="Google Shape;907;p156"/>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8" name="Google Shape;908;p15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09" name="Google Shape;909;p156"/>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Pruebas de usabilidad</a:t>
            </a:r>
            <a:endParaRPr sz="4000" b="1">
              <a:solidFill>
                <a:schemeClr val="dk1"/>
              </a:solidFill>
              <a:highlight>
                <a:srgbClr val="EAFF6A"/>
              </a:highlight>
              <a:latin typeface="DM Sans"/>
              <a:ea typeface="DM Sans"/>
              <a:cs typeface="DM Sans"/>
              <a:sym typeface="DM Sans"/>
            </a:endParaRPr>
          </a:p>
        </p:txBody>
      </p:sp>
      <p:sp>
        <p:nvSpPr>
          <p:cNvPr id="910" name="Google Shape;910;p156"/>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A partir de las pruebas de usabilidad realizadas, completar un resumen ejecutivo con los resultados cualitativos (lo que funcionó, lo que no funcionó, recomendaciones).</a:t>
            </a:r>
            <a:endParaRPr sz="2000">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112"/>
          <p:cNvSpPr txBox="1"/>
          <p:nvPr/>
        </p:nvSpPr>
        <p:spPr>
          <a:xfrm>
            <a:off x="930550" y="635925"/>
            <a:ext cx="4187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a:solidFill>
                  <a:srgbClr val="000000"/>
                </a:solidFill>
                <a:latin typeface="DM Sans"/>
                <a:ea typeface="DM Sans"/>
                <a:cs typeface="DM Sans"/>
                <a:sym typeface="DM Sans"/>
              </a:rPr>
              <a:t>GRILLA DE </a:t>
            </a:r>
            <a:r>
              <a:rPr lang="es-419" sz="1600">
                <a:latin typeface="DM Sans"/>
                <a:ea typeface="DM Sans"/>
                <a:cs typeface="DM Sans"/>
                <a:sym typeface="DM Sans"/>
              </a:rPr>
              <a:t>PRÁCTICAS Y PRE-ENTREGAS</a:t>
            </a:r>
            <a:endParaRPr>
              <a:latin typeface="DM Sans"/>
              <a:ea typeface="DM Sans"/>
              <a:cs typeface="DM Sans"/>
              <a:sym typeface="DM Sans"/>
            </a:endParaRPr>
          </a:p>
        </p:txBody>
      </p:sp>
      <p:grpSp>
        <p:nvGrpSpPr>
          <p:cNvPr id="388" name="Google Shape;388;p112"/>
          <p:cNvGrpSpPr/>
          <p:nvPr/>
        </p:nvGrpSpPr>
        <p:grpSpPr>
          <a:xfrm>
            <a:off x="457343" y="635935"/>
            <a:ext cx="431074" cy="431074"/>
            <a:chOff x="7208351" y="2467173"/>
            <a:chExt cx="738900" cy="738900"/>
          </a:xfrm>
        </p:grpSpPr>
        <p:sp>
          <p:nvSpPr>
            <p:cNvPr id="389" name="Google Shape;389;p112"/>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112"/>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91" name="Google Shape;391;p112"/>
          <p:cNvSpPr txBox="1"/>
          <p:nvPr/>
        </p:nvSpPr>
        <p:spPr>
          <a:xfrm>
            <a:off x="1254750" y="3577038"/>
            <a:ext cx="6634500" cy="1309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457200" lvl="0" indent="-314325" algn="l" rtl="0">
              <a:lnSpc>
                <a:spcPct val="115000"/>
              </a:lnSpc>
              <a:spcBef>
                <a:spcPts val="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Una vez finalizada la cursada, tendrás </a:t>
            </a:r>
            <a:r>
              <a:rPr lang="es-419" sz="1350" b="1">
                <a:solidFill>
                  <a:schemeClr val="dk1"/>
                </a:solidFill>
                <a:latin typeface="DM Sans"/>
                <a:ea typeface="DM Sans"/>
                <a:cs typeface="DM Sans"/>
                <a:sym typeface="DM Sans"/>
              </a:rPr>
              <a:t>10 días</a:t>
            </a:r>
            <a:r>
              <a:rPr lang="es-419" sz="1350">
                <a:solidFill>
                  <a:schemeClr val="dk1"/>
                </a:solidFill>
                <a:latin typeface="DM Sans"/>
                <a:ea typeface="DM Sans"/>
                <a:cs typeface="DM Sans"/>
                <a:sym typeface="DM Sans"/>
              </a:rPr>
              <a:t> para entregar tu </a:t>
            </a:r>
            <a:r>
              <a:rPr lang="es-419" sz="1350" b="1">
                <a:solidFill>
                  <a:schemeClr val="dk1"/>
                </a:solidFill>
                <a:latin typeface="DM Sans"/>
                <a:ea typeface="DM Sans"/>
                <a:cs typeface="DM Sans"/>
                <a:sym typeface="DM Sans"/>
              </a:rPr>
              <a:t>Proyecto final</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endParaRPr sz="1350">
              <a:solidFill>
                <a:schemeClr val="dk1"/>
              </a:solidFill>
              <a:latin typeface="DM Sans"/>
              <a:ea typeface="DM Sans"/>
              <a:cs typeface="DM Sans"/>
              <a:sym typeface="DM Sans"/>
            </a:endParaRPr>
          </a:p>
          <a:p>
            <a:pPr marL="0" lvl="0" indent="0" algn="l" rtl="0">
              <a:lnSpc>
                <a:spcPct val="115000"/>
              </a:lnSpc>
              <a:spcBef>
                <a:spcPts val="0"/>
              </a:spcBef>
              <a:spcAft>
                <a:spcPts val="0"/>
              </a:spcAft>
              <a:buNone/>
            </a:pPr>
            <a:r>
              <a:rPr lang="es-419" sz="1100" i="1">
                <a:solidFill>
                  <a:schemeClr val="dk1"/>
                </a:solidFill>
                <a:latin typeface="DM Sans"/>
                <a:ea typeface="DM Sans"/>
                <a:cs typeface="DM Sans"/>
                <a:sym typeface="DM Sans"/>
              </a:rPr>
              <a:t>*Ejercicios en clase fundamentales para el PF </a:t>
            </a:r>
            <a:endParaRPr sz="1100" i="1">
              <a:solidFill>
                <a:schemeClr val="dk1"/>
              </a:solidFill>
              <a:latin typeface="DM Sans"/>
              <a:ea typeface="DM Sans"/>
              <a:cs typeface="DM Sans"/>
              <a:sym typeface="DM Sans"/>
            </a:endParaRPr>
          </a:p>
        </p:txBody>
      </p:sp>
      <p:graphicFrame>
        <p:nvGraphicFramePr>
          <p:cNvPr id="392" name="Google Shape;392;p112"/>
          <p:cNvGraphicFramePr/>
          <p:nvPr/>
        </p:nvGraphicFramePr>
        <p:xfrm>
          <a:off x="64263" y="1850713"/>
          <a:ext cx="3000000" cy="3000000"/>
        </p:xfrm>
        <a:graphic>
          <a:graphicData uri="http://schemas.openxmlformats.org/drawingml/2006/table">
            <a:tbl>
              <a:tblPr>
                <a:noFill/>
                <a:tableStyleId>{92C9E291-AE05-4ED4-8B6B-3D61BB343E8A}</a:tableStyleId>
              </a:tblPr>
              <a:tblGrid>
                <a:gridCol w="622950">
                  <a:extLst>
                    <a:ext uri="{9D8B030D-6E8A-4147-A177-3AD203B41FA5}">
                      <a16:colId xmlns:a16="http://schemas.microsoft.com/office/drawing/2014/main" val="20000"/>
                    </a:ext>
                  </a:extLst>
                </a:gridCol>
                <a:gridCol w="319150">
                  <a:extLst>
                    <a:ext uri="{9D8B030D-6E8A-4147-A177-3AD203B41FA5}">
                      <a16:colId xmlns:a16="http://schemas.microsoft.com/office/drawing/2014/main" val="20001"/>
                    </a:ext>
                  </a:extLst>
                </a:gridCol>
                <a:gridCol w="319150">
                  <a:extLst>
                    <a:ext uri="{9D8B030D-6E8A-4147-A177-3AD203B41FA5}">
                      <a16:colId xmlns:a16="http://schemas.microsoft.com/office/drawing/2014/main" val="20002"/>
                    </a:ext>
                  </a:extLst>
                </a:gridCol>
                <a:gridCol w="303000">
                  <a:extLst>
                    <a:ext uri="{9D8B030D-6E8A-4147-A177-3AD203B41FA5}">
                      <a16:colId xmlns:a16="http://schemas.microsoft.com/office/drawing/2014/main" val="20003"/>
                    </a:ext>
                  </a:extLst>
                </a:gridCol>
                <a:gridCol w="303000">
                  <a:extLst>
                    <a:ext uri="{9D8B030D-6E8A-4147-A177-3AD203B41FA5}">
                      <a16:colId xmlns:a16="http://schemas.microsoft.com/office/drawing/2014/main" val="20004"/>
                    </a:ext>
                  </a:extLst>
                </a:gridCol>
                <a:gridCol w="303000">
                  <a:extLst>
                    <a:ext uri="{9D8B030D-6E8A-4147-A177-3AD203B41FA5}">
                      <a16:colId xmlns:a16="http://schemas.microsoft.com/office/drawing/2014/main" val="20005"/>
                    </a:ext>
                  </a:extLst>
                </a:gridCol>
                <a:gridCol w="303000">
                  <a:extLst>
                    <a:ext uri="{9D8B030D-6E8A-4147-A177-3AD203B41FA5}">
                      <a16:colId xmlns:a16="http://schemas.microsoft.com/office/drawing/2014/main" val="20006"/>
                    </a:ext>
                  </a:extLst>
                </a:gridCol>
                <a:gridCol w="303000">
                  <a:extLst>
                    <a:ext uri="{9D8B030D-6E8A-4147-A177-3AD203B41FA5}">
                      <a16:colId xmlns:a16="http://schemas.microsoft.com/office/drawing/2014/main" val="20007"/>
                    </a:ext>
                  </a:extLst>
                </a:gridCol>
                <a:gridCol w="303000">
                  <a:extLst>
                    <a:ext uri="{9D8B030D-6E8A-4147-A177-3AD203B41FA5}">
                      <a16:colId xmlns:a16="http://schemas.microsoft.com/office/drawing/2014/main" val="20008"/>
                    </a:ext>
                  </a:extLst>
                </a:gridCol>
                <a:gridCol w="303000">
                  <a:extLst>
                    <a:ext uri="{9D8B030D-6E8A-4147-A177-3AD203B41FA5}">
                      <a16:colId xmlns:a16="http://schemas.microsoft.com/office/drawing/2014/main" val="20009"/>
                    </a:ext>
                  </a:extLst>
                </a:gridCol>
                <a:gridCol w="303000">
                  <a:extLst>
                    <a:ext uri="{9D8B030D-6E8A-4147-A177-3AD203B41FA5}">
                      <a16:colId xmlns:a16="http://schemas.microsoft.com/office/drawing/2014/main" val="20010"/>
                    </a:ext>
                  </a:extLst>
                </a:gridCol>
                <a:gridCol w="303000">
                  <a:extLst>
                    <a:ext uri="{9D8B030D-6E8A-4147-A177-3AD203B41FA5}">
                      <a16:colId xmlns:a16="http://schemas.microsoft.com/office/drawing/2014/main" val="20011"/>
                    </a:ext>
                  </a:extLst>
                </a:gridCol>
                <a:gridCol w="303000">
                  <a:extLst>
                    <a:ext uri="{9D8B030D-6E8A-4147-A177-3AD203B41FA5}">
                      <a16:colId xmlns:a16="http://schemas.microsoft.com/office/drawing/2014/main" val="20012"/>
                    </a:ext>
                  </a:extLst>
                </a:gridCol>
                <a:gridCol w="303000">
                  <a:extLst>
                    <a:ext uri="{9D8B030D-6E8A-4147-A177-3AD203B41FA5}">
                      <a16:colId xmlns:a16="http://schemas.microsoft.com/office/drawing/2014/main" val="20013"/>
                    </a:ext>
                  </a:extLst>
                </a:gridCol>
                <a:gridCol w="303000">
                  <a:extLst>
                    <a:ext uri="{9D8B030D-6E8A-4147-A177-3AD203B41FA5}">
                      <a16:colId xmlns:a16="http://schemas.microsoft.com/office/drawing/2014/main" val="20014"/>
                    </a:ext>
                  </a:extLst>
                </a:gridCol>
                <a:gridCol w="303000">
                  <a:extLst>
                    <a:ext uri="{9D8B030D-6E8A-4147-A177-3AD203B41FA5}">
                      <a16:colId xmlns:a16="http://schemas.microsoft.com/office/drawing/2014/main" val="20015"/>
                    </a:ext>
                  </a:extLst>
                </a:gridCol>
                <a:gridCol w="303000">
                  <a:extLst>
                    <a:ext uri="{9D8B030D-6E8A-4147-A177-3AD203B41FA5}">
                      <a16:colId xmlns:a16="http://schemas.microsoft.com/office/drawing/2014/main" val="20016"/>
                    </a:ext>
                  </a:extLst>
                </a:gridCol>
                <a:gridCol w="303000">
                  <a:extLst>
                    <a:ext uri="{9D8B030D-6E8A-4147-A177-3AD203B41FA5}">
                      <a16:colId xmlns:a16="http://schemas.microsoft.com/office/drawing/2014/main" val="20017"/>
                    </a:ext>
                  </a:extLst>
                </a:gridCol>
                <a:gridCol w="303000">
                  <a:extLst>
                    <a:ext uri="{9D8B030D-6E8A-4147-A177-3AD203B41FA5}">
                      <a16:colId xmlns:a16="http://schemas.microsoft.com/office/drawing/2014/main" val="20018"/>
                    </a:ext>
                  </a:extLst>
                </a:gridCol>
                <a:gridCol w="303000">
                  <a:extLst>
                    <a:ext uri="{9D8B030D-6E8A-4147-A177-3AD203B41FA5}">
                      <a16:colId xmlns:a16="http://schemas.microsoft.com/office/drawing/2014/main" val="20019"/>
                    </a:ext>
                  </a:extLst>
                </a:gridCol>
                <a:gridCol w="289275">
                  <a:extLst>
                    <a:ext uri="{9D8B030D-6E8A-4147-A177-3AD203B41FA5}">
                      <a16:colId xmlns:a16="http://schemas.microsoft.com/office/drawing/2014/main" val="20020"/>
                    </a:ext>
                  </a:extLst>
                </a:gridCol>
                <a:gridCol w="382850">
                  <a:extLst>
                    <a:ext uri="{9D8B030D-6E8A-4147-A177-3AD203B41FA5}">
                      <a16:colId xmlns:a16="http://schemas.microsoft.com/office/drawing/2014/main" val="20021"/>
                    </a:ext>
                  </a:extLst>
                </a:gridCol>
                <a:gridCol w="357750">
                  <a:extLst>
                    <a:ext uri="{9D8B030D-6E8A-4147-A177-3AD203B41FA5}">
                      <a16:colId xmlns:a16="http://schemas.microsoft.com/office/drawing/2014/main" val="20022"/>
                    </a:ext>
                  </a:extLst>
                </a:gridCol>
                <a:gridCol w="382850">
                  <a:extLst>
                    <a:ext uri="{9D8B030D-6E8A-4147-A177-3AD203B41FA5}">
                      <a16:colId xmlns:a16="http://schemas.microsoft.com/office/drawing/2014/main" val="20023"/>
                    </a:ext>
                  </a:extLst>
                </a:gridCol>
                <a:gridCol w="359425">
                  <a:extLst>
                    <a:ext uri="{9D8B030D-6E8A-4147-A177-3AD203B41FA5}">
                      <a16:colId xmlns:a16="http://schemas.microsoft.com/office/drawing/2014/main" val="20024"/>
                    </a:ext>
                  </a:extLst>
                </a:gridCol>
                <a:gridCol w="382850">
                  <a:extLst>
                    <a:ext uri="{9D8B030D-6E8A-4147-A177-3AD203B41FA5}">
                      <a16:colId xmlns:a16="http://schemas.microsoft.com/office/drawing/2014/main" val="20025"/>
                    </a:ext>
                  </a:extLst>
                </a:gridCol>
                <a:gridCol w="387975">
                  <a:extLst>
                    <a:ext uri="{9D8B030D-6E8A-4147-A177-3AD203B41FA5}">
                      <a16:colId xmlns:a16="http://schemas.microsoft.com/office/drawing/2014/main" val="20026"/>
                    </a:ext>
                  </a:extLst>
                </a:gridCol>
              </a:tblGrid>
              <a:tr h="212450">
                <a:tc>
                  <a:txBody>
                    <a:bodyPr/>
                    <a:lstStyle/>
                    <a:p>
                      <a:pPr marL="0" lvl="0" indent="0" algn="l" rtl="0">
                        <a:spcBef>
                          <a:spcPts val="0"/>
                        </a:spcBef>
                        <a:spcAft>
                          <a:spcPts val="0"/>
                        </a:spcAft>
                        <a:buNone/>
                      </a:pPr>
                      <a:r>
                        <a:rPr lang="es-419" sz="800" b="1">
                          <a:latin typeface="DM Sans"/>
                          <a:ea typeface="DM Sans"/>
                          <a:cs typeface="DM Sans"/>
                          <a:sym typeface="DM Sans"/>
                        </a:rPr>
                        <a:t>Clases</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0</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3</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4</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5</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6</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7</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8</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9</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10</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11</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12</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13</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14</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15</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16</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17</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18</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19</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20</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21</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22</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23</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24</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tc>
                  <a:txBody>
                    <a:bodyPr/>
                    <a:lstStyle/>
                    <a:p>
                      <a:pPr marL="0" lvl="0" indent="0" algn="ctr" rtl="0">
                        <a:spcBef>
                          <a:spcPts val="0"/>
                        </a:spcBef>
                        <a:spcAft>
                          <a:spcPts val="0"/>
                        </a:spcAft>
                        <a:buNone/>
                      </a:pPr>
                      <a:r>
                        <a:rPr lang="es-419" sz="800" b="1">
                          <a:latin typeface="DM Sans"/>
                          <a:ea typeface="DM Sans"/>
                          <a:cs typeface="DM Sans"/>
                          <a:sym typeface="DM Sans"/>
                        </a:rPr>
                        <a:t>25</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AFF6A"/>
                    </a:solidFill>
                  </a:tcPr>
                </a:tc>
                <a:extLst>
                  <a:ext uri="{0D108BD9-81ED-4DB2-BD59-A6C34878D82A}">
                    <a16:rowId xmlns:a16="http://schemas.microsoft.com/office/drawing/2014/main" val="10000"/>
                  </a:ext>
                </a:extLst>
              </a:tr>
              <a:tr h="212450">
                <a:tc>
                  <a:txBody>
                    <a:bodyPr/>
                    <a:lstStyle/>
                    <a:p>
                      <a:pPr marL="0" lvl="0" indent="0" algn="l" rtl="0">
                        <a:spcBef>
                          <a:spcPts val="0"/>
                        </a:spcBef>
                        <a:spcAft>
                          <a:spcPts val="0"/>
                        </a:spcAft>
                        <a:buNone/>
                      </a:pPr>
                      <a:r>
                        <a:rPr lang="es-419" sz="700" b="1">
                          <a:latin typeface="DM Sans"/>
                          <a:ea typeface="DM Sans"/>
                          <a:cs typeface="DM Sans"/>
                          <a:sym typeface="DM Sans"/>
                        </a:rPr>
                        <a:t>Actividades</a:t>
                      </a:r>
                      <a:endParaRPr sz="7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8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12450">
                <a:tc>
                  <a:txBody>
                    <a:bodyPr/>
                    <a:lstStyle/>
                    <a:p>
                      <a:pPr marL="0" lvl="0" indent="0" algn="l" rtl="0">
                        <a:spcBef>
                          <a:spcPts val="0"/>
                        </a:spcBef>
                        <a:spcAft>
                          <a:spcPts val="0"/>
                        </a:spcAft>
                        <a:buNone/>
                      </a:pPr>
                      <a:r>
                        <a:rPr lang="es-419" sz="800" b="1">
                          <a:latin typeface="DM Sans"/>
                          <a:ea typeface="DM Sans"/>
                          <a:cs typeface="DM Sans"/>
                          <a:sym typeface="DM Sans"/>
                        </a:rPr>
                        <a:t>PF</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Clr>
                          <a:schemeClr val="dk1"/>
                        </a:buClr>
                        <a:buSzPts val="1100"/>
                        <a:buFont typeface="Arial"/>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2"/>
                  </a:ext>
                </a:extLst>
              </a:tr>
              <a:tr h="212450">
                <a:tc>
                  <a:txBody>
                    <a:bodyPr/>
                    <a:lstStyle/>
                    <a:p>
                      <a:pPr marL="0" lvl="0" indent="0" algn="l" rtl="0">
                        <a:spcBef>
                          <a:spcPts val="0"/>
                        </a:spcBef>
                        <a:spcAft>
                          <a:spcPts val="0"/>
                        </a:spcAft>
                        <a:buNone/>
                      </a:pPr>
                      <a:r>
                        <a:rPr lang="es-419" sz="800" b="1">
                          <a:latin typeface="DM Sans"/>
                          <a:ea typeface="DM Sans"/>
                          <a:cs typeface="DM Sans"/>
                          <a:sym typeface="DM Sans"/>
                        </a:rPr>
                        <a:t>En vivo*</a:t>
                      </a:r>
                      <a:endParaRPr sz="800" b="1">
                        <a:latin typeface="DM Sans"/>
                        <a:ea typeface="DM Sans"/>
                        <a:cs typeface="DM Sans"/>
                        <a:sym typeface="DM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sz="10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bl>
          </a:graphicData>
        </a:graphic>
      </p:graphicFrame>
      <p:pic>
        <p:nvPicPr>
          <p:cNvPr id="393" name="Google Shape;393;p112" title="ícono de proyecto final"/>
          <p:cNvPicPr preferRelativeResize="0"/>
          <p:nvPr/>
        </p:nvPicPr>
        <p:blipFill>
          <a:blip r:embed="rId3">
            <a:alphaModFix/>
          </a:blip>
          <a:stretch>
            <a:fillRect/>
          </a:stretch>
        </p:blipFill>
        <p:spPr>
          <a:xfrm>
            <a:off x="3143513" y="2648863"/>
            <a:ext cx="268525" cy="268550"/>
          </a:xfrm>
          <a:prstGeom prst="rect">
            <a:avLst/>
          </a:prstGeom>
          <a:noFill/>
          <a:ln>
            <a:noFill/>
          </a:ln>
        </p:spPr>
      </p:pic>
      <p:pic>
        <p:nvPicPr>
          <p:cNvPr id="394" name="Google Shape;394;p112" title="ícono de proyecto final"/>
          <p:cNvPicPr preferRelativeResize="0"/>
          <p:nvPr/>
        </p:nvPicPr>
        <p:blipFill>
          <a:blip r:embed="rId3">
            <a:alphaModFix/>
          </a:blip>
          <a:stretch>
            <a:fillRect/>
          </a:stretch>
        </p:blipFill>
        <p:spPr>
          <a:xfrm>
            <a:off x="5264525" y="2638663"/>
            <a:ext cx="268525" cy="268550"/>
          </a:xfrm>
          <a:prstGeom prst="rect">
            <a:avLst/>
          </a:prstGeom>
          <a:noFill/>
          <a:ln>
            <a:noFill/>
          </a:ln>
        </p:spPr>
      </p:pic>
      <p:pic>
        <p:nvPicPr>
          <p:cNvPr id="395" name="Google Shape;395;p112" title="ícono de proyecto final"/>
          <p:cNvPicPr preferRelativeResize="0"/>
          <p:nvPr/>
        </p:nvPicPr>
        <p:blipFill>
          <a:blip r:embed="rId3">
            <a:alphaModFix/>
          </a:blip>
          <a:stretch>
            <a:fillRect/>
          </a:stretch>
        </p:blipFill>
        <p:spPr>
          <a:xfrm>
            <a:off x="7186400" y="2648863"/>
            <a:ext cx="268525" cy="268550"/>
          </a:xfrm>
          <a:prstGeom prst="rect">
            <a:avLst/>
          </a:prstGeom>
          <a:noFill/>
          <a:ln>
            <a:noFill/>
          </a:ln>
        </p:spPr>
      </p:pic>
      <p:pic>
        <p:nvPicPr>
          <p:cNvPr id="396" name="Google Shape;396;p112" title="ícono de proyecto final"/>
          <p:cNvPicPr preferRelativeResize="0"/>
          <p:nvPr/>
        </p:nvPicPr>
        <p:blipFill>
          <a:blip r:embed="rId3">
            <a:alphaModFix/>
          </a:blip>
          <a:stretch>
            <a:fillRect/>
          </a:stretch>
        </p:blipFill>
        <p:spPr>
          <a:xfrm>
            <a:off x="8684088" y="2648863"/>
            <a:ext cx="268525" cy="268550"/>
          </a:xfrm>
          <a:prstGeom prst="rect">
            <a:avLst/>
          </a:prstGeom>
          <a:noFill/>
          <a:ln>
            <a:noFill/>
          </a:ln>
        </p:spPr>
      </p:pic>
      <p:pic>
        <p:nvPicPr>
          <p:cNvPr id="397" name="Google Shape;397;p112"/>
          <p:cNvPicPr preferRelativeResize="0"/>
          <p:nvPr/>
        </p:nvPicPr>
        <p:blipFill>
          <a:blip r:embed="rId4">
            <a:alphaModFix/>
          </a:blip>
          <a:stretch>
            <a:fillRect/>
          </a:stretch>
        </p:blipFill>
        <p:spPr>
          <a:xfrm>
            <a:off x="1380311" y="2307910"/>
            <a:ext cx="182807" cy="182809"/>
          </a:xfrm>
          <a:prstGeom prst="rect">
            <a:avLst/>
          </a:prstGeom>
          <a:noFill/>
          <a:ln>
            <a:noFill/>
          </a:ln>
        </p:spPr>
      </p:pic>
      <p:pic>
        <p:nvPicPr>
          <p:cNvPr id="398" name="Google Shape;398;p112"/>
          <p:cNvPicPr preferRelativeResize="0"/>
          <p:nvPr/>
        </p:nvPicPr>
        <p:blipFill>
          <a:blip r:embed="rId4">
            <a:alphaModFix/>
          </a:blip>
          <a:stretch>
            <a:fillRect/>
          </a:stretch>
        </p:blipFill>
        <p:spPr>
          <a:xfrm>
            <a:off x="2289486" y="2307910"/>
            <a:ext cx="182806" cy="182809"/>
          </a:xfrm>
          <a:prstGeom prst="rect">
            <a:avLst/>
          </a:prstGeom>
          <a:noFill/>
          <a:ln>
            <a:noFill/>
          </a:ln>
        </p:spPr>
      </p:pic>
      <p:pic>
        <p:nvPicPr>
          <p:cNvPr id="399" name="Google Shape;399;p112"/>
          <p:cNvPicPr preferRelativeResize="0"/>
          <p:nvPr/>
        </p:nvPicPr>
        <p:blipFill>
          <a:blip r:embed="rId4">
            <a:alphaModFix/>
          </a:blip>
          <a:stretch>
            <a:fillRect/>
          </a:stretch>
        </p:blipFill>
        <p:spPr>
          <a:xfrm>
            <a:off x="2894011" y="2307910"/>
            <a:ext cx="182806" cy="182809"/>
          </a:xfrm>
          <a:prstGeom prst="rect">
            <a:avLst/>
          </a:prstGeom>
          <a:noFill/>
          <a:ln>
            <a:noFill/>
          </a:ln>
        </p:spPr>
      </p:pic>
      <p:pic>
        <p:nvPicPr>
          <p:cNvPr id="400" name="Google Shape;400;p112"/>
          <p:cNvPicPr preferRelativeResize="0"/>
          <p:nvPr/>
        </p:nvPicPr>
        <p:blipFill>
          <a:blip r:embed="rId4">
            <a:alphaModFix/>
          </a:blip>
          <a:stretch>
            <a:fillRect/>
          </a:stretch>
        </p:blipFill>
        <p:spPr>
          <a:xfrm>
            <a:off x="2569973" y="2307910"/>
            <a:ext cx="182806" cy="182809"/>
          </a:xfrm>
          <a:prstGeom prst="rect">
            <a:avLst/>
          </a:prstGeom>
          <a:noFill/>
          <a:ln>
            <a:noFill/>
          </a:ln>
        </p:spPr>
      </p:pic>
      <p:pic>
        <p:nvPicPr>
          <p:cNvPr id="401" name="Google Shape;401;p112"/>
          <p:cNvPicPr preferRelativeResize="0"/>
          <p:nvPr/>
        </p:nvPicPr>
        <p:blipFill>
          <a:blip r:embed="rId4">
            <a:alphaModFix/>
          </a:blip>
          <a:stretch>
            <a:fillRect/>
          </a:stretch>
        </p:blipFill>
        <p:spPr>
          <a:xfrm>
            <a:off x="3498536" y="2307910"/>
            <a:ext cx="182807" cy="182809"/>
          </a:xfrm>
          <a:prstGeom prst="rect">
            <a:avLst/>
          </a:prstGeom>
          <a:noFill/>
          <a:ln>
            <a:noFill/>
          </a:ln>
        </p:spPr>
      </p:pic>
      <p:pic>
        <p:nvPicPr>
          <p:cNvPr id="402" name="Google Shape;402;p112"/>
          <p:cNvPicPr preferRelativeResize="0"/>
          <p:nvPr/>
        </p:nvPicPr>
        <p:blipFill>
          <a:blip r:embed="rId4">
            <a:alphaModFix/>
          </a:blip>
          <a:stretch>
            <a:fillRect/>
          </a:stretch>
        </p:blipFill>
        <p:spPr>
          <a:xfrm>
            <a:off x="5038236" y="2307910"/>
            <a:ext cx="182807" cy="182809"/>
          </a:xfrm>
          <a:prstGeom prst="rect">
            <a:avLst/>
          </a:prstGeom>
          <a:noFill/>
          <a:ln>
            <a:noFill/>
          </a:ln>
        </p:spPr>
      </p:pic>
      <p:pic>
        <p:nvPicPr>
          <p:cNvPr id="403" name="Google Shape;403;p112"/>
          <p:cNvPicPr preferRelativeResize="0"/>
          <p:nvPr/>
        </p:nvPicPr>
        <p:blipFill>
          <a:blip r:embed="rId4">
            <a:alphaModFix/>
          </a:blip>
          <a:stretch>
            <a:fillRect/>
          </a:stretch>
        </p:blipFill>
        <p:spPr>
          <a:xfrm>
            <a:off x="4707586" y="2307910"/>
            <a:ext cx="182807" cy="182809"/>
          </a:xfrm>
          <a:prstGeom prst="rect">
            <a:avLst/>
          </a:prstGeom>
          <a:noFill/>
          <a:ln>
            <a:noFill/>
          </a:ln>
        </p:spPr>
      </p:pic>
      <p:pic>
        <p:nvPicPr>
          <p:cNvPr id="404" name="Google Shape;404;p112"/>
          <p:cNvPicPr preferRelativeResize="0"/>
          <p:nvPr/>
        </p:nvPicPr>
        <p:blipFill>
          <a:blip r:embed="rId4">
            <a:alphaModFix/>
          </a:blip>
          <a:stretch>
            <a:fillRect/>
          </a:stretch>
        </p:blipFill>
        <p:spPr>
          <a:xfrm>
            <a:off x="6228461" y="2307910"/>
            <a:ext cx="182807" cy="182809"/>
          </a:xfrm>
          <a:prstGeom prst="rect">
            <a:avLst/>
          </a:prstGeom>
          <a:noFill/>
          <a:ln>
            <a:noFill/>
          </a:ln>
        </p:spPr>
      </p:pic>
      <p:sp>
        <p:nvSpPr>
          <p:cNvPr id="405" name="Google Shape;405;p112"/>
          <p:cNvSpPr/>
          <p:nvPr/>
        </p:nvSpPr>
        <p:spPr>
          <a:xfrm>
            <a:off x="8617200" y="2567600"/>
            <a:ext cx="402300" cy="410700"/>
          </a:xfrm>
          <a:prstGeom prst="rect">
            <a:avLst/>
          </a:prstGeom>
          <a:noFill/>
          <a:ln w="28575" cap="flat" cmpd="sng">
            <a:solidFill>
              <a:srgbClr val="EAFF6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6" name="Google Shape;406;p112"/>
          <p:cNvPicPr preferRelativeResize="0"/>
          <p:nvPr/>
        </p:nvPicPr>
        <p:blipFill>
          <a:blip r:embed="rId4">
            <a:alphaModFix/>
          </a:blip>
          <a:stretch>
            <a:fillRect/>
          </a:stretch>
        </p:blipFill>
        <p:spPr>
          <a:xfrm>
            <a:off x="7976711" y="2307910"/>
            <a:ext cx="182807" cy="182809"/>
          </a:xfrm>
          <a:prstGeom prst="rect">
            <a:avLst/>
          </a:prstGeom>
          <a:noFill/>
          <a:ln>
            <a:noFill/>
          </a:ln>
        </p:spPr>
      </p:pic>
      <p:pic>
        <p:nvPicPr>
          <p:cNvPr id="407" name="Google Shape;407;p112" title="ícono de actividad en clase"/>
          <p:cNvPicPr preferRelativeResize="0"/>
          <p:nvPr/>
        </p:nvPicPr>
        <p:blipFill>
          <a:blip r:embed="rId5">
            <a:alphaModFix/>
          </a:blip>
          <a:stretch>
            <a:fillRect/>
          </a:stretch>
        </p:blipFill>
        <p:spPr>
          <a:xfrm>
            <a:off x="5932050" y="3071050"/>
            <a:ext cx="201200" cy="201200"/>
          </a:xfrm>
          <a:prstGeom prst="rect">
            <a:avLst/>
          </a:prstGeom>
          <a:noFill/>
          <a:ln>
            <a:noFill/>
          </a:ln>
        </p:spPr>
      </p:pic>
      <p:pic>
        <p:nvPicPr>
          <p:cNvPr id="408" name="Google Shape;408;p112" title="ícono de actividad en clase"/>
          <p:cNvPicPr preferRelativeResize="0"/>
          <p:nvPr/>
        </p:nvPicPr>
        <p:blipFill>
          <a:blip r:embed="rId5">
            <a:alphaModFix/>
          </a:blip>
          <a:stretch>
            <a:fillRect/>
          </a:stretch>
        </p:blipFill>
        <p:spPr>
          <a:xfrm>
            <a:off x="3177188" y="3071050"/>
            <a:ext cx="201200" cy="201200"/>
          </a:xfrm>
          <a:prstGeom prst="rect">
            <a:avLst/>
          </a:prstGeom>
          <a:noFill/>
          <a:ln>
            <a:noFill/>
          </a:ln>
        </p:spPr>
      </p:pic>
      <p:pic>
        <p:nvPicPr>
          <p:cNvPr id="409" name="Google Shape;409;p112" title="ícono de actividad en clase"/>
          <p:cNvPicPr preferRelativeResize="0"/>
          <p:nvPr/>
        </p:nvPicPr>
        <p:blipFill>
          <a:blip r:embed="rId5">
            <a:alphaModFix/>
          </a:blip>
          <a:stretch>
            <a:fillRect/>
          </a:stretch>
        </p:blipFill>
        <p:spPr>
          <a:xfrm>
            <a:off x="6219263" y="3071050"/>
            <a:ext cx="201200" cy="201200"/>
          </a:xfrm>
          <a:prstGeom prst="rect">
            <a:avLst/>
          </a:prstGeom>
          <a:noFill/>
          <a:ln>
            <a:noFill/>
          </a:ln>
        </p:spPr>
      </p:pic>
      <p:pic>
        <p:nvPicPr>
          <p:cNvPr id="410" name="Google Shape;410;p112" title="ícono de actividad en clase"/>
          <p:cNvPicPr preferRelativeResize="0"/>
          <p:nvPr/>
        </p:nvPicPr>
        <p:blipFill>
          <a:blip r:embed="rId5">
            <a:alphaModFix/>
          </a:blip>
          <a:stretch>
            <a:fillRect/>
          </a:stretch>
        </p:blipFill>
        <p:spPr>
          <a:xfrm>
            <a:off x="1975913" y="3071050"/>
            <a:ext cx="201200" cy="201200"/>
          </a:xfrm>
          <a:prstGeom prst="rect">
            <a:avLst/>
          </a:prstGeom>
          <a:noFill/>
          <a:ln>
            <a:noFill/>
          </a:ln>
        </p:spPr>
      </p:pic>
      <p:pic>
        <p:nvPicPr>
          <p:cNvPr id="411" name="Google Shape;411;p112" title="ícono de actividad en clase"/>
          <p:cNvPicPr preferRelativeResize="0"/>
          <p:nvPr/>
        </p:nvPicPr>
        <p:blipFill>
          <a:blip r:embed="rId5">
            <a:alphaModFix/>
          </a:blip>
          <a:stretch>
            <a:fillRect/>
          </a:stretch>
        </p:blipFill>
        <p:spPr>
          <a:xfrm>
            <a:off x="7967500" y="3071050"/>
            <a:ext cx="201200" cy="201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1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16" name="Google Shape;916;p157"/>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12.ª PRÁCTICA</a:t>
            </a:r>
            <a:endParaRPr>
              <a:latin typeface="DM Sans"/>
              <a:ea typeface="DM Sans"/>
              <a:cs typeface="DM Sans"/>
              <a:sym typeface="DM Sans"/>
            </a:endParaRPr>
          </a:p>
        </p:txBody>
      </p:sp>
      <p:pic>
        <p:nvPicPr>
          <p:cNvPr id="917" name="Google Shape;917;p15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18" name="Google Shape;918;p157"/>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19" name="Google Shape;919;p15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20" name="Google Shape;920;p157"/>
          <p:cNvSpPr txBox="1"/>
          <p:nvPr/>
        </p:nvSpPr>
        <p:spPr>
          <a:xfrm>
            <a:off x="469200" y="1525175"/>
            <a:ext cx="3843300" cy="3063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A partir de las pruebas de usabilidad, completar el resumen ejecutivo. Se deben presentar los datos cuantitativos de las métricas de eficiencia, eficacia y satisfacción para validar lo que funcionó, lo que no funcionó y las recomendaciones. Tener por lo menos 5 pruebas realizadas.</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1. Enviar a los usuarios, al menos uno de los formularios de métricas de satisfacción (CES o NPS). Puedes usar typeform o google form para el envío de los formularios.</a:t>
            </a:r>
            <a:endParaRPr sz="1200">
              <a:solidFill>
                <a:schemeClr val="dk1"/>
              </a:solidFill>
              <a:latin typeface="DM Sans"/>
              <a:ea typeface="DM Sans"/>
              <a:cs typeface="DM Sans"/>
              <a:sym typeface="DM Sans"/>
            </a:endParaRPr>
          </a:p>
        </p:txBody>
      </p:sp>
      <p:sp>
        <p:nvSpPr>
          <p:cNvPr id="921" name="Google Shape;921;p157" title="2."/>
          <p:cNvSpPr txBox="1"/>
          <p:nvPr/>
        </p:nvSpPr>
        <p:spPr>
          <a:xfrm>
            <a:off x="4312625" y="1525175"/>
            <a:ext cx="4353900" cy="3174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Las pruebas de usabilidad de observación son pruebas cualitativas. Se aconseja complementar con métricas resultantes de esas pruebas de observación. El dato numérico no sirve por sí solo.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Se puede incluir un anexo con las planillas de registro.</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b="1">
                <a:solidFill>
                  <a:schemeClr val="dk1"/>
                </a:solidFill>
                <a:latin typeface="DM Sans"/>
                <a:ea typeface="DM Sans"/>
                <a:cs typeface="DM Sans"/>
                <a:sym typeface="DM Sans"/>
              </a:rPr>
              <a:t>Recomendaciones:</a:t>
            </a:r>
            <a:endParaRPr sz="1200" b="1">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 la hora de realizar la actividad es recomendable que tomes el rol de moderador y grabes el video.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Luego mira el vídeo, asume el rol de observador y completa la “planilla de registro”</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No olvides enviar métricas de satisfacción a los usuarios</a:t>
            </a:r>
            <a:endParaRPr sz="1200">
              <a:solidFill>
                <a:schemeClr val="dk1"/>
              </a:solidFill>
              <a:latin typeface="DM Sans"/>
              <a:ea typeface="DM Sans"/>
              <a:cs typeface="DM Sans"/>
              <a:sym typeface="DM Sans"/>
            </a:endParaRPr>
          </a:p>
        </p:txBody>
      </p:sp>
      <p:sp>
        <p:nvSpPr>
          <p:cNvPr id="922" name="Google Shape;922;p157"/>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Pruebas de usabilidad</a:t>
            </a:r>
            <a:endParaRPr sz="2500" b="1">
              <a:solidFill>
                <a:schemeClr val="dk1"/>
              </a:solidFill>
              <a:latin typeface="DM Sans"/>
              <a:ea typeface="DM Sans"/>
              <a:cs typeface="DM Sans"/>
              <a:sym typeface="DM Sans"/>
            </a:endParaRPr>
          </a:p>
        </p:txBody>
      </p:sp>
      <p:sp>
        <p:nvSpPr>
          <p:cNvPr id="923" name="Google Shape;923;p157"/>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24" name="Google Shape;924;p15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25" name="Google Shape;925;p157"/>
          <p:cNvSpPr txBox="1"/>
          <p:nvPr/>
        </p:nvSpPr>
        <p:spPr>
          <a:xfrm>
            <a:off x="524538" y="4645163"/>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58"/>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UI Kits &amp; Moodboard</a:t>
            </a:r>
            <a:endParaRPr sz="4000" b="1">
              <a:solidFill>
                <a:schemeClr val="dk1"/>
              </a:solidFill>
              <a:latin typeface="DM Sans"/>
              <a:ea typeface="DM Sans"/>
              <a:cs typeface="DM Sans"/>
              <a:sym typeface="DM Sans"/>
            </a:endParaRPr>
          </a:p>
        </p:txBody>
      </p:sp>
      <p:sp>
        <p:nvSpPr>
          <p:cNvPr id="931" name="Google Shape;931;p158"/>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18</a:t>
            </a:r>
            <a:endParaRPr sz="16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grpSp>
        <p:nvGrpSpPr>
          <p:cNvPr id="936" name="Google Shape;936;p159"/>
          <p:cNvGrpSpPr/>
          <p:nvPr/>
        </p:nvGrpSpPr>
        <p:grpSpPr>
          <a:xfrm>
            <a:off x="4202558" y="994173"/>
            <a:ext cx="738900" cy="738900"/>
            <a:chOff x="3137108" y="2467173"/>
            <a:chExt cx="738900" cy="738900"/>
          </a:xfrm>
        </p:grpSpPr>
        <p:sp>
          <p:nvSpPr>
            <p:cNvPr id="937" name="Google Shape;937;p159"/>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38" name="Google Shape;938;p15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39" name="Google Shape;939;p159"/>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UI Kits &amp; Moodboards</a:t>
            </a:r>
            <a:endParaRPr sz="4000" b="1">
              <a:solidFill>
                <a:schemeClr val="dk1"/>
              </a:solidFill>
              <a:highlight>
                <a:srgbClr val="EAFF6A"/>
              </a:highlight>
              <a:latin typeface="DM Sans"/>
              <a:ea typeface="DM Sans"/>
              <a:cs typeface="DM Sans"/>
              <a:sym typeface="DM Sans"/>
            </a:endParaRPr>
          </a:p>
        </p:txBody>
      </p:sp>
      <p:sp>
        <p:nvSpPr>
          <p:cNvPr id="940" name="Google Shape;940;p159"/>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Generar el moodboard y UI Kit de tu proyecto. También presentar el icon design incorporando el concepto de responsive design.</a:t>
            </a:r>
            <a:endParaRPr sz="2000">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pic>
        <p:nvPicPr>
          <p:cNvPr id="945" name="Google Shape;945;p1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46" name="Google Shape;946;p160"/>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47" name="Google Shape;947;p16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48" name="Google Shape;948;p160"/>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16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50" name="Google Shape;950;p160"/>
          <p:cNvSpPr txBox="1"/>
          <p:nvPr/>
        </p:nvSpPr>
        <p:spPr>
          <a:xfrm>
            <a:off x="469200" y="1525175"/>
            <a:ext cx="3978000" cy="2766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Generar el moodboard y ui kits de tu proyecto. También presentar el icon design incorporando el concepto de responsive design.</a:t>
            </a:r>
            <a:endParaRPr sz="1200">
              <a:solidFill>
                <a:srgbClr val="83AEFB"/>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Figma/Adobe XD</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Moodboard</a:t>
            </a:r>
            <a:r>
              <a:rPr lang="es-419" sz="1200">
                <a:solidFill>
                  <a:schemeClr val="dk1"/>
                </a:solidFill>
                <a:latin typeface="DM Sans"/>
                <a:ea typeface="DM Sans"/>
                <a:cs typeface="DM Sans"/>
                <a:sym typeface="DM Sans"/>
              </a:rPr>
              <a:t>:</a:t>
            </a:r>
            <a:endParaRPr sz="120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1. Debe incluir referencias (de app u otras piezas de diseño) de los siguientes elementos: Colores, Imágenes, Texturas, Estructuras, Palabras claves.</a:t>
            </a:r>
            <a:endParaRPr sz="1200">
              <a:solidFill>
                <a:schemeClr val="dk1"/>
              </a:solidFill>
              <a:latin typeface="DM Sans"/>
              <a:ea typeface="DM Sans"/>
              <a:cs typeface="DM Sans"/>
              <a:sym typeface="DM Sans"/>
            </a:endParaRPr>
          </a:p>
        </p:txBody>
      </p:sp>
      <p:sp>
        <p:nvSpPr>
          <p:cNvPr id="951" name="Google Shape;951;p160" title="2."/>
          <p:cNvSpPr txBox="1"/>
          <p:nvPr/>
        </p:nvSpPr>
        <p:spPr>
          <a:xfrm>
            <a:off x="4408750" y="1525175"/>
            <a:ext cx="4257900" cy="279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Se puede generar un moodboard de referencia de app.</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Se puede llegar a generar un moodboard con movimiento y/o auditivo.</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accent4"/>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tipográficos: variables tipográficas para títulos (definir por lo menos dos niveles de jerarquía), subtitulo, párrafo (definir dos niveles de jerarquías), citas y botón.</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iconográficos: estado activo y estado desactivado.</a:t>
            </a:r>
            <a:endParaRPr sz="1200">
              <a:solidFill>
                <a:schemeClr val="dk1"/>
              </a:solidFill>
              <a:latin typeface="DM Sans"/>
              <a:ea typeface="DM Sans"/>
              <a:cs typeface="DM Sans"/>
              <a:sym typeface="DM Sans"/>
            </a:endParaRPr>
          </a:p>
        </p:txBody>
      </p:sp>
      <p:sp>
        <p:nvSpPr>
          <p:cNvPr id="952" name="Google Shape;952;p160"/>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UI Kits &amp; Moodboards</a:t>
            </a:r>
            <a:endParaRPr sz="2500" b="1">
              <a:solidFill>
                <a:schemeClr val="dk1"/>
              </a:solidFill>
              <a:latin typeface="DM Sans"/>
              <a:ea typeface="DM Sans"/>
              <a:cs typeface="DM Sans"/>
              <a:sym typeface="DM Sans"/>
            </a:endParaRPr>
          </a:p>
        </p:txBody>
      </p:sp>
      <p:sp>
        <p:nvSpPr>
          <p:cNvPr id="953" name="Google Shape;953;p160"/>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54" name="Google Shape;954;p16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55" name="Google Shape;955;p160"/>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56" name="Google Shape;956;p16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57" name="Google Shape;957;p160"/>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pic>
        <p:nvPicPr>
          <p:cNvPr id="962" name="Google Shape;962;p16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63" name="Google Shape;963;p161"/>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64" name="Google Shape;964;p16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65" name="Google Shape;965;p161"/>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6" name="Google Shape;966;p16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67" name="Google Shape;967;p161"/>
          <p:cNvSpPr txBox="1"/>
          <p:nvPr/>
        </p:nvSpPr>
        <p:spPr>
          <a:xfrm>
            <a:off x="469200" y="1525175"/>
            <a:ext cx="3978000" cy="27501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sz="1200" b="1">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Código cromático: primario, secundario y acento.</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Barras: superiores e inferiores (patrones navegación)</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Tarjetas: pensar en relación a los módulos y grilla (tarjeta principal que ocupa la totalidad de los módulos - tarjeta secundaria que ocupa medio módulo). En cada uno de ellos se pueden tener diferentes tipos que dependen del proyecto.</a:t>
            </a:r>
            <a:endParaRPr sz="1200">
              <a:solidFill>
                <a:schemeClr val="dk1"/>
              </a:solidFill>
              <a:latin typeface="DM Sans"/>
              <a:ea typeface="DM Sans"/>
              <a:cs typeface="DM Sans"/>
              <a:sym typeface="DM Sans"/>
            </a:endParaRPr>
          </a:p>
        </p:txBody>
      </p:sp>
      <p:sp>
        <p:nvSpPr>
          <p:cNvPr id="968" name="Google Shape;968;p161" title="2."/>
          <p:cNvSpPr txBox="1"/>
          <p:nvPr/>
        </p:nvSpPr>
        <p:spPr>
          <a:xfrm>
            <a:off x="4408750" y="1525175"/>
            <a:ext cx="4257900" cy="31308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Botones y Controles: para los botones primario y secundario y dentro de cada uno de ellos activo e inactivo. Botones flotantes también entra aca. Para los controles tener presente aquellos elementos que el usuario puede manipular y modificar algún valor (rango de precio, entre otros).</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Forms e inputs: Campos (input fields). Esto incluye los campos de texto, contraseñas, checkboxes, radio buttons, sliders y todo otro tipo de campos diseñados para input del usuario. Rótulo (Labels). Quienes indican al usuario qué dato corresponde en cada field.</a:t>
            </a:r>
            <a:endParaRPr sz="1200">
              <a:solidFill>
                <a:schemeClr val="dk1"/>
              </a:solidFill>
              <a:latin typeface="DM Sans"/>
              <a:ea typeface="DM Sans"/>
              <a:cs typeface="DM Sans"/>
              <a:sym typeface="DM Sans"/>
            </a:endParaRPr>
          </a:p>
          <a:p>
            <a:pPr marL="457200" lvl="0" indent="-304800" algn="l" rtl="0">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Ilustraciones: dependerá del proyecto propio.</a:t>
            </a:r>
            <a:endParaRPr sz="1200">
              <a:solidFill>
                <a:schemeClr val="dk1"/>
              </a:solidFill>
              <a:latin typeface="DM Sans"/>
              <a:ea typeface="DM Sans"/>
              <a:cs typeface="DM Sans"/>
              <a:sym typeface="DM Sans"/>
            </a:endParaRPr>
          </a:p>
        </p:txBody>
      </p:sp>
      <p:sp>
        <p:nvSpPr>
          <p:cNvPr id="969" name="Google Shape;969;p161"/>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UI Kits &amp; Moodboards</a:t>
            </a:r>
            <a:endParaRPr sz="2500" b="1">
              <a:solidFill>
                <a:schemeClr val="dk1"/>
              </a:solidFill>
              <a:latin typeface="DM Sans"/>
              <a:ea typeface="DM Sans"/>
              <a:cs typeface="DM Sans"/>
              <a:sym typeface="DM Sans"/>
            </a:endParaRPr>
          </a:p>
        </p:txBody>
      </p:sp>
      <p:sp>
        <p:nvSpPr>
          <p:cNvPr id="970" name="Google Shape;970;p161"/>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71" name="Google Shape;971;p16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72" name="Google Shape;972;p161"/>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73" name="Google Shape;973;p16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74" name="Google Shape;974;p161"/>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p16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80" name="Google Shape;980;p162"/>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81" name="Google Shape;981;p16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82" name="Google Shape;982;p162"/>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16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84" name="Google Shape;984;p162"/>
          <p:cNvSpPr txBox="1"/>
          <p:nvPr/>
        </p:nvSpPr>
        <p:spPr>
          <a:xfrm>
            <a:off x="469200" y="1525175"/>
            <a:ext cx="3978000" cy="21129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lang="es-419" sz="1200" b="1">
                <a:solidFill>
                  <a:schemeClr val="dk1"/>
                </a:solidFill>
                <a:latin typeface="DM Sans"/>
                <a:ea typeface="DM Sans"/>
                <a:cs typeface="DM Sans"/>
                <a:sym typeface="DM Sans"/>
              </a:rPr>
              <a:t>Icon Design</a:t>
            </a:r>
            <a:r>
              <a:rPr lang="es-419" sz="1200">
                <a:solidFill>
                  <a:schemeClr val="dk1"/>
                </a:solidFill>
                <a:latin typeface="DM Sans"/>
                <a:ea typeface="DM Sans"/>
                <a:cs typeface="DM Sans"/>
                <a:sym typeface="DM Sans"/>
              </a:rPr>
              <a:t>:</a:t>
            </a:r>
            <a:endParaRPr sz="1200" b="1">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Presentar el Icon Design mostrando las 4 medidas standard. Se puede presentar mostrando cada uno en el dispositivo correspondiente como el slide 28.</a:t>
            </a:r>
            <a:endParaRPr sz="1200">
              <a:solidFill>
                <a:schemeClr val="dk1"/>
              </a:solidFill>
              <a:latin typeface="DM Sans"/>
              <a:ea typeface="DM Sans"/>
              <a:cs typeface="DM Sans"/>
              <a:sym typeface="DM Sans"/>
            </a:endParaRPr>
          </a:p>
          <a:p>
            <a:pPr marL="914400" lvl="0" indent="-304800" algn="l" rtl="0">
              <a:lnSpc>
                <a:spcPct val="115000"/>
              </a:lnSpc>
              <a:spcBef>
                <a:spcPts val="100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S= 44 x 44         M=240 x 84         L=280 x 120         XL=190 x 340</a:t>
            </a:r>
            <a:endParaRPr sz="1200">
              <a:solidFill>
                <a:schemeClr val="dk1"/>
              </a:solidFill>
              <a:latin typeface="DM Sans"/>
              <a:ea typeface="DM Sans"/>
              <a:cs typeface="DM Sans"/>
              <a:sym typeface="DM Sans"/>
            </a:endParaRPr>
          </a:p>
        </p:txBody>
      </p:sp>
      <p:sp>
        <p:nvSpPr>
          <p:cNvPr id="985" name="Google Shape;985;p162" title="2."/>
          <p:cNvSpPr txBox="1"/>
          <p:nvPr/>
        </p:nvSpPr>
        <p:spPr>
          <a:xfrm>
            <a:off x="4408750" y="1525175"/>
            <a:ext cx="4257900" cy="245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b="1">
                <a:solidFill>
                  <a:schemeClr val="dk1"/>
                </a:solidFill>
                <a:latin typeface="DM Sans"/>
                <a:ea typeface="DM Sans"/>
                <a:cs typeface="DM Sans"/>
                <a:sym typeface="DM Sans"/>
              </a:rPr>
              <a:t>Fidelidad del Prototipo:</a:t>
            </a:r>
            <a:endParaRPr sz="1200" b="1">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1. Media/Alta de Contenido: Con la confección del UI KITS y los elementos tipográficos habrá un aumento en la fidelidad de contenido.</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Media/Alta Visual: Con la definición de los elementos del UI KITS el prototipo comienza a tener una fidelidad visual cada vez más parecida a la realidad.</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3. Media de Funcionalidad: Se mantiene igual que la instancia anterior.</a:t>
            </a:r>
            <a:endParaRPr sz="1200">
              <a:solidFill>
                <a:schemeClr val="dk1"/>
              </a:solidFill>
              <a:latin typeface="DM Sans"/>
              <a:ea typeface="DM Sans"/>
              <a:cs typeface="DM Sans"/>
              <a:sym typeface="DM Sans"/>
            </a:endParaRPr>
          </a:p>
        </p:txBody>
      </p:sp>
      <p:sp>
        <p:nvSpPr>
          <p:cNvPr id="986" name="Google Shape;986;p162"/>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UI Kits &amp; Moodboards</a:t>
            </a:r>
            <a:endParaRPr sz="2500" b="1">
              <a:solidFill>
                <a:schemeClr val="dk1"/>
              </a:solidFill>
              <a:latin typeface="DM Sans"/>
              <a:ea typeface="DM Sans"/>
              <a:cs typeface="DM Sans"/>
              <a:sym typeface="DM Sans"/>
            </a:endParaRPr>
          </a:p>
        </p:txBody>
      </p:sp>
      <p:sp>
        <p:nvSpPr>
          <p:cNvPr id="987" name="Google Shape;987;p162"/>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88" name="Google Shape;988;p16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89" name="Google Shape;989;p162"/>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90" name="Google Shape;990;p162"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91" name="Google Shape;991;p162"/>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992" name="Google Shape;992;p162"/>
          <p:cNvSpPr txBox="1"/>
          <p:nvPr/>
        </p:nvSpPr>
        <p:spPr>
          <a:xfrm>
            <a:off x="524538" y="39842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163"/>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Motion UI</a:t>
            </a:r>
            <a:endParaRPr sz="4000" b="1">
              <a:solidFill>
                <a:schemeClr val="dk1"/>
              </a:solidFill>
              <a:latin typeface="DM Sans"/>
              <a:ea typeface="DM Sans"/>
              <a:cs typeface="DM Sans"/>
              <a:sym typeface="DM Sans"/>
            </a:endParaRPr>
          </a:p>
        </p:txBody>
      </p:sp>
      <p:sp>
        <p:nvSpPr>
          <p:cNvPr id="998" name="Google Shape;998;p16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20</a:t>
            </a:r>
            <a:endParaRPr sz="16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grpSp>
        <p:nvGrpSpPr>
          <p:cNvPr id="1003" name="Google Shape;1003;p164"/>
          <p:cNvGrpSpPr/>
          <p:nvPr/>
        </p:nvGrpSpPr>
        <p:grpSpPr>
          <a:xfrm>
            <a:off x="4202558" y="994173"/>
            <a:ext cx="738900" cy="738900"/>
            <a:chOff x="3137108" y="2467173"/>
            <a:chExt cx="738900" cy="738900"/>
          </a:xfrm>
        </p:grpSpPr>
        <p:sp>
          <p:nvSpPr>
            <p:cNvPr id="1004" name="Google Shape;1004;p16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05" name="Google Shape;1005;p16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06" name="Google Shape;1006;p164"/>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Microinteracciones y animación</a:t>
            </a:r>
            <a:endParaRPr sz="4000" b="1">
              <a:solidFill>
                <a:schemeClr val="dk1"/>
              </a:solidFill>
              <a:highlight>
                <a:srgbClr val="EAFF6A"/>
              </a:highlight>
              <a:latin typeface="DM Sans"/>
              <a:ea typeface="DM Sans"/>
              <a:cs typeface="DM Sans"/>
              <a:sym typeface="DM Sans"/>
            </a:endParaRPr>
          </a:p>
        </p:txBody>
      </p:sp>
      <p:sp>
        <p:nvSpPr>
          <p:cNvPr id="1007" name="Google Shape;1007;p164"/>
          <p:cNvSpPr txBox="1"/>
          <p:nvPr/>
        </p:nvSpPr>
        <p:spPr>
          <a:xfrm>
            <a:off x="987300" y="3173988"/>
            <a:ext cx="71694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Incorporar animaciones siguiendo los 10 principios de motion. Generar microinteracciones en el prototipo.</a:t>
            </a:r>
            <a:endParaRPr sz="2000">
              <a:solidFill>
                <a:srgbClr val="999999"/>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1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13" name="Google Shape;1013;p165"/>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14" name="Google Shape;1014;p16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15" name="Google Shape;1015;p165"/>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16" name="Google Shape;1016;p16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17" name="Google Shape;1017;p165"/>
          <p:cNvSpPr txBox="1"/>
          <p:nvPr/>
        </p:nvSpPr>
        <p:spPr>
          <a:xfrm>
            <a:off x="469200" y="1525175"/>
            <a:ext cx="4025400" cy="29790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00" b="1">
                <a:latin typeface="DM Sans"/>
                <a:ea typeface="DM Sans"/>
                <a:cs typeface="DM Sans"/>
                <a:sym typeface="DM Sans"/>
              </a:rPr>
              <a:t>Consigna</a:t>
            </a:r>
            <a:endParaRPr sz="1200" b="1">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lang="es-419" sz="1200" b="1">
                <a:solidFill>
                  <a:schemeClr val="dk1"/>
                </a:solidFill>
                <a:latin typeface="DM Sans"/>
                <a:ea typeface="DM Sans"/>
                <a:cs typeface="DM Sans"/>
                <a:sym typeface="DM Sans"/>
              </a:rPr>
              <a:t>Figma/Adobe XD</a:t>
            </a:r>
            <a:endParaRPr sz="1200" b="1">
              <a:solidFill>
                <a:schemeClr val="dk1"/>
              </a:solidFill>
              <a:latin typeface="DM Sans"/>
              <a:ea typeface="DM Sans"/>
              <a:cs typeface="DM Sans"/>
              <a:sym typeface="DM Sans"/>
            </a:endParaRPr>
          </a:p>
          <a:p>
            <a:pPr marL="457200" lvl="0" indent="-304800" algn="l" rtl="0">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1. Puedes grabar las animaciones del proyecto y mostrarlas brevemente en un video.</a:t>
            </a:r>
            <a:endParaRPr sz="1200">
              <a:solidFill>
                <a:schemeClr val="dk1"/>
              </a:solidFill>
              <a:latin typeface="DM Sans"/>
              <a:ea typeface="DM Sans"/>
              <a:cs typeface="DM Sans"/>
              <a:sym typeface="DM Sans"/>
            </a:endParaRPr>
          </a:p>
        </p:txBody>
      </p:sp>
      <p:sp>
        <p:nvSpPr>
          <p:cNvPr id="1018" name="Google Shape;1018;p165" title="2."/>
          <p:cNvSpPr txBox="1"/>
          <p:nvPr/>
        </p:nvSpPr>
        <p:spPr>
          <a:xfrm>
            <a:off x="4494600" y="1525175"/>
            <a:ext cx="4171800" cy="283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La animación debe estar presente en algunos de los elementos que generan interacción con el usuario. Para ser considerado animación, debe producirse una transición o cambio en dicho elemento. Se sugiere comenzar con elementos pequeños como íconos, e ir generando animaciones, luego en elementos más grandes o en toda una pantalla.</a:t>
            </a:r>
            <a:endParaRPr sz="120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00">
                <a:solidFill>
                  <a:schemeClr val="dk1"/>
                </a:solidFill>
                <a:latin typeface="DM Sans"/>
                <a:ea typeface="DM Sans"/>
                <a:cs typeface="DM Sans"/>
                <a:sym typeface="DM Sans"/>
              </a:rPr>
              <a:t>3. Presentar por lo menos tres desgloses con detalle las microinteracciones incorporadas y con qué puntos cumple: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p:txBody>
      </p:sp>
      <p:sp>
        <p:nvSpPr>
          <p:cNvPr id="1019" name="Google Shape;1019;p165"/>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Microinteracciones y animación</a:t>
            </a:r>
            <a:endParaRPr sz="2500" b="1">
              <a:solidFill>
                <a:schemeClr val="dk1"/>
              </a:solidFill>
              <a:latin typeface="DM Sans"/>
              <a:ea typeface="DM Sans"/>
              <a:cs typeface="DM Sans"/>
              <a:sym typeface="DM Sans"/>
            </a:endParaRPr>
          </a:p>
        </p:txBody>
      </p:sp>
      <p:sp>
        <p:nvSpPr>
          <p:cNvPr id="1020" name="Google Shape;1020;p165"/>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21" name="Google Shape;1021;p16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pic>
        <p:nvPicPr>
          <p:cNvPr id="1026" name="Google Shape;1026;p16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27" name="Google Shape;1027;p166"/>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28" name="Google Shape;1028;p16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29" name="Google Shape;1029;p166"/>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16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31" name="Google Shape;1031;p166"/>
          <p:cNvSpPr txBox="1"/>
          <p:nvPr/>
        </p:nvSpPr>
        <p:spPr>
          <a:xfrm>
            <a:off x="469200" y="1525175"/>
            <a:ext cx="3843300" cy="2724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Herramienta sugerida: Figma/Adobe XD</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1032" name="Google Shape;1032;p166" title="2."/>
          <p:cNvSpPr txBox="1"/>
          <p:nvPr/>
        </p:nvSpPr>
        <p:spPr>
          <a:xfrm>
            <a:off x="4312625" y="1525175"/>
            <a:ext cx="4353900" cy="231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Fidelidad del Prototipo:</a:t>
            </a:r>
            <a:endParaRPr sz="1250" b="1">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1. Media/Alta de Contenido: Seguir incorporando contenidos reales al prototipo.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2. Media/Alta Visual: Seguir ajustando el prototipo desde lo visual.</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Con la incorporación de microinteracciones el prototipo aumenta tu fidelidad de funcionalidad.</a:t>
            </a:r>
            <a:endParaRPr sz="1250">
              <a:solidFill>
                <a:schemeClr val="dk1"/>
              </a:solidFill>
              <a:latin typeface="DM Sans"/>
              <a:ea typeface="DM Sans"/>
              <a:cs typeface="DM Sans"/>
              <a:sym typeface="DM Sans"/>
            </a:endParaRPr>
          </a:p>
        </p:txBody>
      </p:sp>
      <p:sp>
        <p:nvSpPr>
          <p:cNvPr id="1033" name="Google Shape;1033;p166"/>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Microinteracciones y animación</a:t>
            </a:r>
            <a:endParaRPr sz="2500" b="1">
              <a:solidFill>
                <a:schemeClr val="dk1"/>
              </a:solidFill>
              <a:latin typeface="DM Sans"/>
              <a:ea typeface="DM Sans"/>
              <a:cs typeface="DM Sans"/>
              <a:sym typeface="DM Sans"/>
            </a:endParaRPr>
          </a:p>
        </p:txBody>
      </p:sp>
      <p:sp>
        <p:nvSpPr>
          <p:cNvPr id="1034" name="Google Shape;1034;p166"/>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35" name="Google Shape;1035;p16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36" name="Google Shape;1036;p166"/>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1037" name="Google Shape;1037;p166"/>
          <p:cNvSpPr txBox="1"/>
          <p:nvPr/>
        </p:nvSpPr>
        <p:spPr>
          <a:xfrm>
            <a:off x="4312488" y="4083275"/>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113"/>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Metodologías de diseño &amp; UX Research</a:t>
            </a:r>
            <a:endParaRPr sz="4000" b="1">
              <a:solidFill>
                <a:schemeClr val="dk1"/>
              </a:solidFill>
              <a:latin typeface="DM Sans"/>
              <a:ea typeface="DM Sans"/>
              <a:cs typeface="DM Sans"/>
              <a:sym typeface="DM Sans"/>
            </a:endParaRPr>
          </a:p>
        </p:txBody>
      </p:sp>
      <p:sp>
        <p:nvSpPr>
          <p:cNvPr id="417" name="Google Shape;417;p11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02</a:t>
            </a:r>
            <a:endParaRPr sz="16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167"/>
          <p:cNvSpPr txBox="1"/>
          <p:nvPr/>
        </p:nvSpPr>
        <p:spPr>
          <a:xfrm>
            <a:off x="1461300" y="220230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Sell your story</a:t>
            </a:r>
            <a:endParaRPr sz="4000" b="1">
              <a:solidFill>
                <a:schemeClr val="dk1"/>
              </a:solidFill>
              <a:latin typeface="DM Sans"/>
              <a:ea typeface="DM Sans"/>
              <a:cs typeface="DM Sans"/>
              <a:sym typeface="DM Sans"/>
            </a:endParaRPr>
          </a:p>
        </p:txBody>
      </p:sp>
      <p:sp>
        <p:nvSpPr>
          <p:cNvPr id="1043" name="Google Shape;1043;p167"/>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22</a:t>
            </a:r>
            <a:endParaRPr sz="16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grpSp>
        <p:nvGrpSpPr>
          <p:cNvPr id="1048" name="Google Shape;1048;p168"/>
          <p:cNvGrpSpPr/>
          <p:nvPr/>
        </p:nvGrpSpPr>
        <p:grpSpPr>
          <a:xfrm>
            <a:off x="4202558" y="994173"/>
            <a:ext cx="738900" cy="738900"/>
            <a:chOff x="3137108" y="2467173"/>
            <a:chExt cx="738900" cy="738900"/>
          </a:xfrm>
        </p:grpSpPr>
        <p:sp>
          <p:nvSpPr>
            <p:cNvPr id="1049" name="Google Shape;1049;p168"/>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50" name="Google Shape;1050;p1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51" name="Google Shape;1051;p168"/>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Elevator pitch</a:t>
            </a:r>
            <a:endParaRPr sz="4000" b="1">
              <a:solidFill>
                <a:schemeClr val="dk1"/>
              </a:solidFill>
              <a:highlight>
                <a:srgbClr val="EAFF6A"/>
              </a:highlight>
              <a:latin typeface="DM Sans"/>
              <a:ea typeface="DM Sans"/>
              <a:cs typeface="DM Sans"/>
              <a:sym typeface="DM Sans"/>
            </a:endParaRPr>
          </a:p>
        </p:txBody>
      </p:sp>
      <p:sp>
        <p:nvSpPr>
          <p:cNvPr id="1052" name="Google Shape;1052;p168"/>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Redactar un pitch que responda a la presentación de tu proyecto. Debe seguir la estructura ¿Quién eres? ¿Qué haces? ¿Por qué eres único? ¿Cuál es tu objetivo?</a:t>
            </a:r>
            <a:endParaRPr sz="2000">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pic>
        <p:nvPicPr>
          <p:cNvPr id="1057" name="Google Shape;1057;p1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58" name="Google Shape;1058;p169"/>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15.ª PRÁCTICA</a:t>
            </a:r>
            <a:endParaRPr>
              <a:latin typeface="DM Sans"/>
              <a:ea typeface="DM Sans"/>
              <a:cs typeface="DM Sans"/>
              <a:sym typeface="DM Sans"/>
            </a:endParaRPr>
          </a:p>
        </p:txBody>
      </p:sp>
      <p:pic>
        <p:nvPicPr>
          <p:cNvPr id="1059" name="Google Shape;1059;p16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60" name="Google Shape;1060;p169"/>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1" name="Google Shape;1061;p16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62" name="Google Shape;1062;p169"/>
          <p:cNvSpPr txBox="1"/>
          <p:nvPr/>
        </p:nvSpPr>
        <p:spPr>
          <a:xfrm>
            <a:off x="469200" y="1608850"/>
            <a:ext cx="3716400" cy="2945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Redactar un pitch que responda a la presentación de tu proyecto. Debe seguir la estructura ¿Quién eres? ¿Qué haces? ¿Por qué eres único? ¿Cuál es tu objetivo?</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Responde a las preguntas más comunes. Explicar quién eres, a qué te dedicas, qué problemas resuelve tu herramienta y cómo lo haces, son las primeras preguntas que cualquiera te haría.</a:t>
            </a:r>
            <a:endParaRPr sz="1250">
              <a:solidFill>
                <a:schemeClr val="dk1"/>
              </a:solidFill>
              <a:latin typeface="DM Sans"/>
              <a:ea typeface="DM Sans"/>
              <a:cs typeface="DM Sans"/>
              <a:sym typeface="DM Sans"/>
            </a:endParaRPr>
          </a:p>
        </p:txBody>
      </p:sp>
      <p:sp>
        <p:nvSpPr>
          <p:cNvPr id="1063" name="Google Shape;1063;p169" title="2."/>
          <p:cNvSpPr txBox="1"/>
          <p:nvPr/>
        </p:nvSpPr>
        <p:spPr>
          <a:xfrm>
            <a:off x="4312625" y="1608850"/>
            <a:ext cx="4353900" cy="1297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Define tu público objetivo.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Resalta qué beneficios consigue tu cliente.</a:t>
            </a:r>
            <a:endParaRPr sz="1250">
              <a:solidFill>
                <a:schemeClr val="dk1"/>
              </a:solidFill>
              <a:latin typeface="DM Sans"/>
              <a:ea typeface="DM Sans"/>
              <a:cs typeface="DM Sans"/>
              <a:sym typeface="DM Sans"/>
            </a:endParaRPr>
          </a:p>
        </p:txBody>
      </p:sp>
      <p:sp>
        <p:nvSpPr>
          <p:cNvPr id="1064" name="Google Shape;1064;p169"/>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Elevator Pitch</a:t>
            </a:r>
            <a:endParaRPr sz="2500" b="1">
              <a:solidFill>
                <a:schemeClr val="dk1"/>
              </a:solidFill>
              <a:latin typeface="DM Sans"/>
              <a:ea typeface="DM Sans"/>
              <a:cs typeface="DM Sans"/>
              <a:sym typeface="DM Sans"/>
            </a:endParaRPr>
          </a:p>
        </p:txBody>
      </p:sp>
      <p:sp>
        <p:nvSpPr>
          <p:cNvPr id="1065" name="Google Shape;1065;p169"/>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66" name="Google Shape;1066;p16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67" name="Google Shape;1067;p169"/>
          <p:cNvSpPr txBox="1"/>
          <p:nvPr/>
        </p:nvSpPr>
        <p:spPr>
          <a:xfrm>
            <a:off x="4312613" y="407675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6"/>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p170"/>
          <p:cNvSpPr txBox="1"/>
          <p:nvPr/>
        </p:nvSpPr>
        <p:spPr>
          <a:xfrm>
            <a:off x="1461300" y="220230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Presentación del portfolio + reporte UX</a:t>
            </a:r>
            <a:endParaRPr sz="4000" b="1">
              <a:solidFill>
                <a:schemeClr val="dk1"/>
              </a:solidFill>
              <a:latin typeface="DM Sans"/>
              <a:ea typeface="DM Sans"/>
              <a:cs typeface="DM Sans"/>
              <a:sym typeface="DM Sans"/>
            </a:endParaRPr>
          </a:p>
        </p:txBody>
      </p:sp>
      <p:sp>
        <p:nvSpPr>
          <p:cNvPr id="1073" name="Google Shape;1073;p170"/>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23</a:t>
            </a:r>
            <a:endParaRPr sz="16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1078" name="Google Shape;1078;p171"/>
          <p:cNvGrpSpPr/>
          <p:nvPr/>
        </p:nvGrpSpPr>
        <p:grpSpPr>
          <a:xfrm>
            <a:off x="4202558" y="994173"/>
            <a:ext cx="738900" cy="738900"/>
            <a:chOff x="3137108" y="2467173"/>
            <a:chExt cx="738900" cy="738900"/>
          </a:xfrm>
        </p:grpSpPr>
        <p:sp>
          <p:nvSpPr>
            <p:cNvPr id="1079" name="Google Shape;1079;p171"/>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0" name="Google Shape;1080;p17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81" name="Google Shape;1081;p171"/>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Reporte UX</a:t>
            </a:r>
            <a:endParaRPr sz="4000" b="1">
              <a:solidFill>
                <a:schemeClr val="dk1"/>
              </a:solidFill>
              <a:highlight>
                <a:srgbClr val="EAFF6A"/>
              </a:highlight>
              <a:latin typeface="DM Sans"/>
              <a:ea typeface="DM Sans"/>
              <a:cs typeface="DM Sans"/>
              <a:sym typeface="DM Sans"/>
            </a:endParaRPr>
          </a:p>
        </p:txBody>
      </p:sp>
      <p:sp>
        <p:nvSpPr>
          <p:cNvPr id="1082" name="Google Shape;1082;p171"/>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Construir un reporte personal que evidencie todo el proceso de trabajo realizado en el curso. Seguir la estructura, ¿por qué?, ¿cómo?, y ¿qué?</a:t>
            </a:r>
            <a:endParaRPr sz="200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pic>
        <p:nvPicPr>
          <p:cNvPr id="1087" name="Google Shape;1087;p1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88" name="Google Shape;1088;p172"/>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16.ª PRÁCTICA</a:t>
            </a:r>
            <a:endParaRPr>
              <a:latin typeface="DM Sans"/>
              <a:ea typeface="DM Sans"/>
              <a:cs typeface="DM Sans"/>
              <a:sym typeface="DM Sans"/>
            </a:endParaRPr>
          </a:p>
        </p:txBody>
      </p:sp>
      <p:pic>
        <p:nvPicPr>
          <p:cNvPr id="1089" name="Google Shape;1089;p17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90" name="Google Shape;1090;p172"/>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1" name="Google Shape;1091;p17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92" name="Google Shape;1092;p172"/>
          <p:cNvSpPr txBox="1"/>
          <p:nvPr/>
        </p:nvSpPr>
        <p:spPr>
          <a:xfrm>
            <a:off x="469200" y="1608850"/>
            <a:ext cx="3716400" cy="2281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Construir un reporte personal que evidencie todo el proceso de trabajo realizado en el curso. Seguir la estructura ¿Por qué? ¿Cómo? y ¿Qué?</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Se debe poner en manifiesto todas las instancias de validación del prototipo y del proyecto.</a:t>
            </a:r>
            <a:endParaRPr sz="1250">
              <a:solidFill>
                <a:schemeClr val="dk1"/>
              </a:solidFill>
              <a:latin typeface="DM Sans"/>
              <a:ea typeface="DM Sans"/>
              <a:cs typeface="DM Sans"/>
              <a:sym typeface="DM Sans"/>
            </a:endParaRPr>
          </a:p>
        </p:txBody>
      </p:sp>
      <p:sp>
        <p:nvSpPr>
          <p:cNvPr id="1093" name="Google Shape;1093;p172" title="2."/>
          <p:cNvSpPr txBox="1"/>
          <p:nvPr/>
        </p:nvSpPr>
        <p:spPr>
          <a:xfrm>
            <a:off x="4312625" y="1608850"/>
            <a:ext cx="4353900" cy="17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Se sugiere utilizar tipografía y colores similares a los que están siendo utilizados dentro de nuestra aplicación para generar más identidad con el trabajo.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la tabla de validaciones.</a:t>
            </a:r>
            <a:endParaRPr sz="1250">
              <a:solidFill>
                <a:schemeClr val="dk1"/>
              </a:solidFill>
              <a:latin typeface="DM Sans"/>
              <a:ea typeface="DM Sans"/>
              <a:cs typeface="DM Sans"/>
              <a:sym typeface="DM Sans"/>
            </a:endParaRPr>
          </a:p>
        </p:txBody>
      </p:sp>
      <p:sp>
        <p:nvSpPr>
          <p:cNvPr id="1094" name="Google Shape;1094;p172"/>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Reporte UX</a:t>
            </a:r>
            <a:endParaRPr sz="2500" b="1">
              <a:solidFill>
                <a:schemeClr val="dk1"/>
              </a:solidFill>
              <a:latin typeface="DM Sans"/>
              <a:ea typeface="DM Sans"/>
              <a:cs typeface="DM Sans"/>
              <a:sym typeface="DM Sans"/>
            </a:endParaRPr>
          </a:p>
        </p:txBody>
      </p:sp>
      <p:sp>
        <p:nvSpPr>
          <p:cNvPr id="1095" name="Google Shape;1095;p172"/>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96" name="Google Shape;1096;p17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97" name="Google Shape;1097;p172"/>
          <p:cNvSpPr txBox="1"/>
          <p:nvPr/>
        </p:nvSpPr>
        <p:spPr>
          <a:xfrm>
            <a:off x="4312613" y="407675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6"/>
              </a:rPr>
              <a:t> de clase.</a:t>
            </a:r>
            <a:endParaRPr sz="1150">
              <a:solidFill>
                <a:srgbClr val="83AEFB"/>
              </a:solidFill>
              <a:highlight>
                <a:srgbClr val="EAFF6A"/>
              </a:highlight>
              <a:latin typeface="DM Sans"/>
              <a:ea typeface="DM Sans"/>
              <a:cs typeface="DM Sans"/>
              <a:sym typeface="DM Sans"/>
            </a:endParaRPr>
          </a:p>
        </p:txBody>
      </p:sp>
      <p:sp>
        <p:nvSpPr>
          <p:cNvPr id="1098" name="Google Shape;1098;p172"/>
          <p:cNvSpPr/>
          <p:nvPr/>
        </p:nvSpPr>
        <p:spPr>
          <a:xfrm>
            <a:off x="4408750" y="495850"/>
            <a:ext cx="1943100" cy="310800"/>
          </a:xfrm>
          <a:prstGeom prst="roundRect">
            <a:avLst>
              <a:gd name="adj" fmla="val 16667"/>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Entrega Final</a:t>
            </a:r>
            <a:endParaRPr>
              <a:latin typeface="DM Sans"/>
              <a:ea typeface="DM Sans"/>
              <a:cs typeface="DM Sans"/>
              <a:sym typeface="DM Sans"/>
            </a:endParaRPr>
          </a:p>
        </p:txBody>
      </p:sp>
      <p:pic>
        <p:nvPicPr>
          <p:cNvPr id="1099" name="Google Shape;1099;p172" title="ícono de proyecto final"/>
          <p:cNvPicPr preferRelativeResize="0"/>
          <p:nvPr/>
        </p:nvPicPr>
        <p:blipFill>
          <a:blip r:embed="rId7">
            <a:alphaModFix/>
          </a:blip>
          <a:stretch>
            <a:fillRect/>
          </a:stretch>
        </p:blipFill>
        <p:spPr>
          <a:xfrm>
            <a:off x="4491475" y="516963"/>
            <a:ext cx="268525" cy="268550"/>
          </a:xfrm>
          <a:prstGeom prst="rect">
            <a:avLst/>
          </a:prstGeom>
          <a:noFill/>
          <a:ln>
            <a:noFill/>
          </a:ln>
        </p:spPr>
      </p:pic>
      <p:sp>
        <p:nvSpPr>
          <p:cNvPr id="1100" name="Google Shape;1100;p172"/>
          <p:cNvSpPr txBox="1"/>
          <p:nvPr/>
        </p:nvSpPr>
        <p:spPr>
          <a:xfrm>
            <a:off x="469201" y="4692275"/>
            <a:ext cx="43539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highlight>
                  <a:srgbClr val="EAFF6A"/>
                </a:highlight>
                <a:latin typeface="DM Sans"/>
                <a:ea typeface="DM Sans"/>
                <a:cs typeface="DM Sans"/>
                <a:sym typeface="DM Sans"/>
              </a:rPr>
              <a:t>*Este ejercicio es fundamental para la entrega final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173"/>
          <p:cNvSpPr txBox="1"/>
          <p:nvPr/>
        </p:nvSpPr>
        <p:spPr>
          <a:xfrm>
            <a:off x="1461300" y="220230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Workshop: Presentación del portfolio + reporte UX</a:t>
            </a:r>
            <a:endParaRPr sz="4000" b="1">
              <a:solidFill>
                <a:schemeClr val="dk1"/>
              </a:solidFill>
              <a:latin typeface="DM Sans"/>
              <a:ea typeface="DM Sans"/>
              <a:cs typeface="DM Sans"/>
              <a:sym typeface="DM Sans"/>
            </a:endParaRPr>
          </a:p>
        </p:txBody>
      </p:sp>
      <p:sp>
        <p:nvSpPr>
          <p:cNvPr id="1106" name="Google Shape;1106;p173"/>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24</a:t>
            </a:r>
            <a:endParaRPr sz="16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grpSp>
        <p:nvGrpSpPr>
          <p:cNvPr id="1111" name="Google Shape;1111;p174"/>
          <p:cNvGrpSpPr/>
          <p:nvPr/>
        </p:nvGrpSpPr>
        <p:grpSpPr>
          <a:xfrm>
            <a:off x="4202558" y="994173"/>
            <a:ext cx="738900" cy="738900"/>
            <a:chOff x="3137108" y="2467173"/>
            <a:chExt cx="738900" cy="738900"/>
          </a:xfrm>
        </p:grpSpPr>
        <p:sp>
          <p:nvSpPr>
            <p:cNvPr id="1112" name="Google Shape;1112;p17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3" name="Google Shape;1113;p1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114" name="Google Shape;1114;p174"/>
          <p:cNvSpPr txBox="1"/>
          <p:nvPr/>
        </p:nvSpPr>
        <p:spPr>
          <a:xfrm>
            <a:off x="1461300" y="1925250"/>
            <a:ext cx="6221400" cy="7389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Mockups</a:t>
            </a:r>
            <a:endParaRPr sz="4000" b="1">
              <a:solidFill>
                <a:schemeClr val="dk1"/>
              </a:solidFill>
              <a:highlight>
                <a:srgbClr val="EAFF6A"/>
              </a:highlight>
              <a:latin typeface="DM Sans"/>
              <a:ea typeface="DM Sans"/>
              <a:cs typeface="DM Sans"/>
              <a:sym typeface="DM Sans"/>
            </a:endParaRPr>
          </a:p>
        </p:txBody>
      </p:sp>
      <p:sp>
        <p:nvSpPr>
          <p:cNvPr id="1115" name="Google Shape;1115;p174"/>
          <p:cNvSpPr txBox="1"/>
          <p:nvPr/>
        </p:nvSpPr>
        <p:spPr>
          <a:xfrm>
            <a:off x="987300" y="3173988"/>
            <a:ext cx="71694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Generar los mockups de tu proyecto. Al menos debe haber dos mockups persuasivo, dos informativos y uno identificatorio.</a:t>
            </a:r>
            <a:endParaRPr sz="2000">
              <a:solidFill>
                <a:srgbClr val="999999"/>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pic>
        <p:nvPicPr>
          <p:cNvPr id="1120" name="Google Shape;1120;p17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21" name="Google Shape;1121;p175"/>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17.ª PRÁCTICA</a:t>
            </a:r>
            <a:endParaRPr>
              <a:latin typeface="DM Sans"/>
              <a:ea typeface="DM Sans"/>
              <a:cs typeface="DM Sans"/>
              <a:sym typeface="DM Sans"/>
            </a:endParaRPr>
          </a:p>
        </p:txBody>
      </p:sp>
      <p:pic>
        <p:nvPicPr>
          <p:cNvPr id="1122" name="Google Shape;1122;p17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123" name="Google Shape;1123;p175"/>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4" name="Google Shape;1124;p17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125" name="Google Shape;1125;p175"/>
          <p:cNvSpPr txBox="1"/>
          <p:nvPr/>
        </p:nvSpPr>
        <p:spPr>
          <a:xfrm>
            <a:off x="469200" y="1608850"/>
            <a:ext cx="3716400" cy="2060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Generar los mockups de tu proyecto. Al menos debe haber dos mockups persuasivos, dos informativos y uno identificatorio.</a:t>
            </a:r>
            <a:endParaRPr sz="1250">
              <a:solidFill>
                <a:schemeClr val="dk1"/>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Usar los mockups del celular correspondiente al sistema operativo elegido.</a:t>
            </a:r>
            <a:endParaRPr sz="1250">
              <a:solidFill>
                <a:schemeClr val="dk1"/>
              </a:solidFill>
              <a:latin typeface="DM Sans"/>
              <a:ea typeface="DM Sans"/>
              <a:cs typeface="DM Sans"/>
              <a:sym typeface="DM Sans"/>
            </a:endParaRPr>
          </a:p>
        </p:txBody>
      </p:sp>
      <p:sp>
        <p:nvSpPr>
          <p:cNvPr id="1126" name="Google Shape;1126;p175" title="2."/>
          <p:cNvSpPr txBox="1"/>
          <p:nvPr/>
        </p:nvSpPr>
        <p:spPr>
          <a:xfrm>
            <a:off x="4312625" y="1608850"/>
            <a:ext cx="4353900" cy="174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Piensa que imágenes necesitas para tu presentación y genera los mockup necesarios.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tener mockup informativos, persuasivos, en contexto, identificadores.</a:t>
            </a:r>
            <a:endParaRPr sz="1250">
              <a:solidFill>
                <a:schemeClr val="dk1"/>
              </a:solidFill>
              <a:latin typeface="DM Sans"/>
              <a:ea typeface="DM Sans"/>
              <a:cs typeface="DM Sans"/>
              <a:sym typeface="DM Sans"/>
            </a:endParaRPr>
          </a:p>
        </p:txBody>
      </p:sp>
      <p:sp>
        <p:nvSpPr>
          <p:cNvPr id="1127" name="Google Shape;1127;p175"/>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Mockups</a:t>
            </a:r>
            <a:endParaRPr sz="2500" b="1">
              <a:solidFill>
                <a:schemeClr val="dk1"/>
              </a:solidFill>
              <a:latin typeface="DM Sans"/>
              <a:ea typeface="DM Sans"/>
              <a:cs typeface="DM Sans"/>
              <a:sym typeface="DM Sans"/>
            </a:endParaRPr>
          </a:p>
        </p:txBody>
      </p:sp>
      <p:sp>
        <p:nvSpPr>
          <p:cNvPr id="1128" name="Google Shape;1128;p175"/>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129" name="Google Shape;1129;p17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130" name="Google Shape;1130;p175"/>
          <p:cNvSpPr txBox="1"/>
          <p:nvPr/>
        </p:nvSpPr>
        <p:spPr>
          <a:xfrm>
            <a:off x="4312613" y="407675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6"/>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76"/>
          <p:cNvSpPr txBox="1"/>
          <p:nvPr/>
        </p:nvSpPr>
        <p:spPr>
          <a:xfrm>
            <a:off x="479775" y="1392625"/>
            <a:ext cx="4730100" cy="267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s-419" sz="1350">
                <a:latin typeface="DM Sans"/>
                <a:ea typeface="DM Sans"/>
                <a:cs typeface="DM Sans"/>
                <a:sym typeface="DM Sans"/>
              </a:rPr>
              <a:t>Llegar hasta aquí se traduce en esfuerzo, sudor, dedicación, trabajo, lágrimas, coraje y más, así que </a:t>
            </a:r>
            <a:r>
              <a:rPr lang="es-419" sz="1350" b="1">
                <a:latin typeface="DM Sans"/>
                <a:ea typeface="DM Sans"/>
                <a:cs typeface="DM Sans"/>
                <a:sym typeface="DM Sans"/>
              </a:rPr>
              <a:t>FELICITACIONES </a:t>
            </a:r>
            <a:r>
              <a:rPr lang="es-419" sz="1350">
                <a:latin typeface="DM Sans"/>
                <a:ea typeface="DM Sans"/>
                <a:cs typeface="DM Sans"/>
                <a:sym typeface="DM Sans"/>
              </a:rPr>
              <a:t>por haber dado el 100% de ti en toda la cursada.</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419" sz="1350">
                <a:latin typeface="DM Sans"/>
                <a:ea typeface="DM Sans"/>
                <a:cs typeface="DM Sans"/>
                <a:sym typeface="DM Sans"/>
              </a:rPr>
              <a:t>Esto no termina aquí porque recuerden que </a:t>
            </a:r>
            <a:r>
              <a:rPr lang="es-419" sz="1350" b="1">
                <a:latin typeface="DM Sans"/>
                <a:ea typeface="DM Sans"/>
                <a:cs typeface="DM Sans"/>
                <a:sym typeface="DM Sans"/>
              </a:rPr>
              <a:t>cuentan con 10 días corridos para la entrega del  Proyecto Final</a:t>
            </a:r>
            <a:r>
              <a:rPr lang="es-419" sz="1350">
                <a:latin typeface="DM Sans"/>
                <a:ea typeface="DM Sans"/>
                <a:cs typeface="DM Sans"/>
                <a:sym typeface="DM Sans"/>
              </a:rPr>
              <a:t>, el cual estamos seguros de que quedará impecable.</a:t>
            </a:r>
            <a:endParaRPr sz="1350">
              <a:latin typeface="DM Sans"/>
              <a:ea typeface="DM Sans"/>
              <a:cs typeface="DM Sans"/>
              <a:sym typeface="DM Sans"/>
            </a:endParaRPr>
          </a:p>
          <a:p>
            <a:pPr marL="0" marR="0" lvl="0" indent="0" algn="l" rtl="0">
              <a:lnSpc>
                <a:spcPct val="100000"/>
              </a:lnSpc>
              <a:spcBef>
                <a:spcPts val="0"/>
              </a:spcBef>
              <a:spcAft>
                <a:spcPts val="0"/>
              </a:spcAft>
              <a:buNone/>
            </a:pPr>
            <a:endParaRPr sz="1350">
              <a:latin typeface="DM Sans"/>
              <a:ea typeface="DM Sans"/>
              <a:cs typeface="DM Sans"/>
              <a:sym typeface="DM Sans"/>
            </a:endParaRPr>
          </a:p>
          <a:p>
            <a:pPr marL="0" marR="0" lvl="0" indent="0" algn="l" rtl="0">
              <a:lnSpc>
                <a:spcPct val="100000"/>
              </a:lnSpc>
              <a:spcBef>
                <a:spcPts val="0"/>
              </a:spcBef>
              <a:spcAft>
                <a:spcPts val="0"/>
              </a:spcAft>
              <a:buNone/>
            </a:pPr>
            <a:r>
              <a:rPr lang="es-419" sz="1350">
                <a:latin typeface="DM Sans"/>
                <a:ea typeface="DM Sans"/>
                <a:cs typeface="DM Sans"/>
                <a:sym typeface="DM Sans"/>
              </a:rPr>
              <a:t>Celebramos que ya estén coderizados y que vayan a donde vayan, ¡tendrán éxito! Que sigan alcanzando todo lo que se propongan </a:t>
            </a:r>
            <a:r>
              <a:rPr lang="es-419" sz="1350">
                <a:solidFill>
                  <a:srgbClr val="4D5156"/>
                </a:solidFill>
                <a:highlight>
                  <a:srgbClr val="FFFFFF"/>
                </a:highlight>
              </a:rPr>
              <a:t>🚀</a:t>
            </a:r>
            <a:endParaRPr sz="1350">
              <a:latin typeface="DM Sans"/>
              <a:ea typeface="DM Sans"/>
              <a:cs typeface="DM Sans"/>
              <a:sym typeface="DM Sans"/>
            </a:endParaRPr>
          </a:p>
        </p:txBody>
      </p:sp>
      <p:pic>
        <p:nvPicPr>
          <p:cNvPr id="1136" name="Google Shape;1136;p176"/>
          <p:cNvPicPr preferRelativeResize="0"/>
          <p:nvPr/>
        </p:nvPicPr>
        <p:blipFill>
          <a:blip r:embed="rId3">
            <a:alphaModFix/>
          </a:blip>
          <a:stretch>
            <a:fillRect/>
          </a:stretch>
        </p:blipFill>
        <p:spPr>
          <a:xfrm>
            <a:off x="5742475" y="1146775"/>
            <a:ext cx="2923975" cy="2923952"/>
          </a:xfrm>
          <a:prstGeom prst="rect">
            <a:avLst/>
          </a:prstGeom>
          <a:noFill/>
          <a:ln>
            <a:noFill/>
          </a:ln>
        </p:spPr>
      </p:pic>
      <p:sp>
        <p:nvSpPr>
          <p:cNvPr id="1137" name="Google Shape;1137;p176"/>
          <p:cNvSpPr txBox="1"/>
          <p:nvPr/>
        </p:nvSpPr>
        <p:spPr>
          <a:xfrm>
            <a:off x="457725" y="450000"/>
            <a:ext cx="4774200" cy="738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4000" b="1">
                <a:solidFill>
                  <a:schemeClr val="dk1"/>
                </a:solidFill>
                <a:latin typeface="DM Sans"/>
                <a:ea typeface="DM Sans"/>
                <a:cs typeface="DM Sans"/>
                <a:sym typeface="DM Sans"/>
              </a:rPr>
              <a:t>Para finalizar…</a:t>
            </a:r>
            <a:endParaRPr sz="4000" b="1">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grpSp>
        <p:nvGrpSpPr>
          <p:cNvPr id="422" name="Google Shape;422;p114"/>
          <p:cNvGrpSpPr/>
          <p:nvPr/>
        </p:nvGrpSpPr>
        <p:grpSpPr>
          <a:xfrm>
            <a:off x="4202558" y="994173"/>
            <a:ext cx="738900" cy="738900"/>
            <a:chOff x="3137108" y="2467173"/>
            <a:chExt cx="738900" cy="738900"/>
          </a:xfrm>
        </p:grpSpPr>
        <p:sp>
          <p:nvSpPr>
            <p:cNvPr id="423" name="Google Shape;423;p114"/>
            <p:cNvSpPr/>
            <p:nvPr/>
          </p:nvSpPr>
          <p:spPr>
            <a:xfrm>
              <a:off x="3137108" y="2467173"/>
              <a:ext cx="738900" cy="738900"/>
            </a:xfrm>
            <a:prstGeom prst="ellipse">
              <a:avLst/>
            </a:prstGeom>
            <a:solidFill>
              <a:srgbClr val="9DF4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4" name="Google Shape;424;p11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5" name="Google Shape;425;p114"/>
          <p:cNvSpPr txBox="1"/>
          <p:nvPr/>
        </p:nvSpPr>
        <p:spPr>
          <a:xfrm>
            <a:off x="1461300" y="1925250"/>
            <a:ext cx="6221400" cy="12930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Definiendo el problema, objetivo y solución</a:t>
            </a:r>
            <a:endParaRPr sz="4000" b="1">
              <a:solidFill>
                <a:schemeClr val="dk1"/>
              </a:solidFill>
              <a:highlight>
                <a:srgbClr val="EAFF6A"/>
              </a:highlight>
              <a:latin typeface="DM Sans"/>
              <a:ea typeface="DM Sans"/>
              <a:cs typeface="DM Sans"/>
              <a:sym typeface="DM Sans"/>
            </a:endParaRPr>
          </a:p>
        </p:txBody>
      </p:sp>
      <p:sp>
        <p:nvSpPr>
          <p:cNvPr id="426" name="Google Shape;426;p114"/>
          <p:cNvSpPr txBox="1"/>
          <p:nvPr/>
        </p:nvSpPr>
        <p:spPr>
          <a:xfrm>
            <a:off x="987300" y="3173988"/>
            <a:ext cx="71694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2000">
                <a:solidFill>
                  <a:srgbClr val="999999"/>
                </a:solidFill>
                <a:latin typeface="DM Sans"/>
                <a:ea typeface="DM Sans"/>
                <a:cs typeface="DM Sans"/>
                <a:sym typeface="DM Sans"/>
              </a:rPr>
              <a:t>Basándonos en las preguntas de la clase, proponer una hipótesis de solución para generar un Prototipo de aplicación desde cero en el que trabajarás a lo largo del curso.</a:t>
            </a:r>
            <a:endParaRPr sz="2000">
              <a:solidFill>
                <a:srgbClr val="999999"/>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11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2" name="Google Shape;432;p115"/>
          <p:cNvSpPr/>
          <p:nvPr/>
        </p:nvSpPr>
        <p:spPr>
          <a:xfrm>
            <a:off x="469200" y="495850"/>
            <a:ext cx="1804200" cy="310800"/>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1.ª PRÁCTICA</a:t>
            </a:r>
            <a:endParaRPr>
              <a:latin typeface="DM Sans"/>
              <a:ea typeface="DM Sans"/>
              <a:cs typeface="DM Sans"/>
              <a:sym typeface="DM Sans"/>
            </a:endParaRPr>
          </a:p>
        </p:txBody>
      </p:sp>
      <p:pic>
        <p:nvPicPr>
          <p:cNvPr id="433" name="Google Shape;433;p11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34" name="Google Shape;434;p115"/>
          <p:cNvSpPr/>
          <p:nvPr/>
        </p:nvSpPr>
        <p:spPr>
          <a:xfrm rot="10800000" flipH="1">
            <a:off x="469200" y="859000"/>
            <a:ext cx="8205600" cy="11700"/>
          </a:xfrm>
          <a:prstGeom prst="rect">
            <a:avLst/>
          </a:prstGeom>
          <a:solidFill>
            <a:srgbClr val="39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5" name="Google Shape;435;p11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36" name="Google Shape;436;p115"/>
          <p:cNvSpPr txBox="1"/>
          <p:nvPr/>
        </p:nvSpPr>
        <p:spPr>
          <a:xfrm>
            <a:off x="469200" y="1608850"/>
            <a:ext cx="3716400" cy="2945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1000"/>
              </a:spcBef>
              <a:spcAft>
                <a:spcPts val="0"/>
              </a:spcAft>
              <a:buNone/>
            </a:pPr>
            <a:r>
              <a:rPr lang="es-419" sz="1250" b="1">
                <a:latin typeface="DM Sans"/>
                <a:ea typeface="DM Sans"/>
                <a:cs typeface="DM Sans"/>
                <a:sym typeface="DM Sans"/>
              </a:rPr>
              <a:t>Consigna</a:t>
            </a:r>
            <a:endParaRPr sz="1250" b="1">
              <a:latin typeface="DM Sans"/>
              <a:ea typeface="DM Sans"/>
              <a:cs typeface="DM Sans"/>
              <a:sym typeface="DM Sans"/>
            </a:endParaRPr>
          </a:p>
          <a:p>
            <a:pPr marL="0" lvl="0" indent="0" algn="l" rtl="0">
              <a:lnSpc>
                <a:spcPct val="115000"/>
              </a:lnSpc>
              <a:spcBef>
                <a:spcPts val="1000"/>
              </a:spcBef>
              <a:spcAft>
                <a:spcPts val="0"/>
              </a:spcAft>
              <a:buNone/>
            </a:pPr>
            <a:r>
              <a:rPr lang="es-419" sz="1250">
                <a:solidFill>
                  <a:schemeClr val="dk1"/>
                </a:solidFill>
                <a:latin typeface="DM Sans"/>
                <a:ea typeface="DM Sans"/>
                <a:cs typeface="DM Sans"/>
                <a:sym typeface="DM Sans"/>
              </a:rPr>
              <a:t>Basándonos en las preguntas de la clase, generar una hipótesis de solución para generar un proyecto desde cero.</a:t>
            </a:r>
            <a:endParaRPr sz="1250">
              <a:solidFill>
                <a:srgbClr val="83AEFB"/>
              </a:solidFill>
              <a:latin typeface="DM Sans"/>
              <a:ea typeface="DM Sans"/>
              <a:cs typeface="DM Sans"/>
              <a:sym typeface="DM Sans"/>
            </a:endParaRPr>
          </a:p>
          <a:p>
            <a:pPr marL="457200" lvl="0" indent="-307975" algn="l" rtl="0">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marL="45720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1. Problema:</a:t>
            </a:r>
            <a:r>
              <a:rPr lang="es-419" sz="1250">
                <a:solidFill>
                  <a:schemeClr val="dk1"/>
                </a:solidFill>
                <a:latin typeface="DM Sans"/>
                <a:ea typeface="DM Sans"/>
                <a:cs typeface="DM Sans"/>
                <a:sym typeface="DM Sans"/>
              </a:rPr>
              <a:t> ¿Cuál es la hipótesis? Identificar un problema real que lo motive. Debe estar correctamente redactado. En su desarrollo debe incluir: Contexto, Actores/as involucrados/as, Facilitadores y obstaculizadores.</a:t>
            </a:r>
            <a:endParaRPr sz="1250">
              <a:solidFill>
                <a:schemeClr val="dk1"/>
              </a:solidFill>
              <a:latin typeface="DM Sans"/>
              <a:ea typeface="DM Sans"/>
              <a:cs typeface="DM Sans"/>
              <a:sym typeface="DM Sans"/>
            </a:endParaRPr>
          </a:p>
        </p:txBody>
      </p:sp>
      <p:sp>
        <p:nvSpPr>
          <p:cNvPr id="437" name="Google Shape;437;p115" title="2."/>
          <p:cNvSpPr txBox="1"/>
          <p:nvPr/>
        </p:nvSpPr>
        <p:spPr>
          <a:xfrm>
            <a:off x="4312625" y="1608850"/>
            <a:ext cx="4353900" cy="2403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2. Objetivo: </a:t>
            </a:r>
            <a:r>
              <a:rPr lang="es-419" sz="1250">
                <a:solidFill>
                  <a:schemeClr val="dk1"/>
                </a:solidFill>
                <a:latin typeface="DM Sans"/>
                <a:ea typeface="DM Sans"/>
                <a:cs typeface="DM Sans"/>
                <a:sym typeface="DM Sans"/>
              </a:rPr>
              <a:t>¿Qué buscamos? Definir un objetivo concreto que surge del problema.</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3. Solución:</a:t>
            </a:r>
            <a:r>
              <a:rPr lang="es-419" sz="1250">
                <a:solidFill>
                  <a:schemeClr val="dk1"/>
                </a:solidFill>
                <a:latin typeface="DM Sans"/>
                <a:ea typeface="DM Sans"/>
                <a:cs typeface="DM Sans"/>
                <a:sym typeface="DM Sans"/>
              </a:rPr>
              <a:t> ¿Qué proponemos? Describir la solución del Prototipo de aplicación. ¿Cómo soluciona el problema? ¿Qué funcionalidades va a tener el proyecto?</a:t>
            </a:r>
            <a:endParaRPr sz="1250">
              <a:solidFill>
                <a:schemeClr val="dk1"/>
              </a:solidFill>
              <a:latin typeface="DM Sans"/>
              <a:ea typeface="DM Sans"/>
              <a:cs typeface="DM Sans"/>
              <a:sym typeface="DM Sans"/>
            </a:endParaRPr>
          </a:p>
          <a:p>
            <a:pPr marL="0" lvl="0" indent="0" algn="l" rtl="0">
              <a:lnSpc>
                <a:spcPct val="115000"/>
              </a:lnSpc>
              <a:spcBef>
                <a:spcPts val="1000"/>
              </a:spcBef>
              <a:spcAft>
                <a:spcPts val="0"/>
              </a:spcAft>
              <a:buNone/>
            </a:pPr>
            <a:r>
              <a:rPr lang="es-419" sz="1250" b="1">
                <a:solidFill>
                  <a:schemeClr val="dk1"/>
                </a:solidFill>
                <a:latin typeface="DM Sans"/>
                <a:ea typeface="DM Sans"/>
                <a:cs typeface="DM Sans"/>
                <a:sym typeface="DM Sans"/>
              </a:rPr>
              <a:t>4.</a:t>
            </a:r>
            <a:r>
              <a:rPr lang="es-419" sz="1250">
                <a:solidFill>
                  <a:schemeClr val="dk1"/>
                </a:solidFill>
                <a:latin typeface="DM Sans"/>
                <a:ea typeface="DM Sans"/>
                <a:cs typeface="DM Sans"/>
                <a:sym typeface="DM Sans"/>
              </a:rPr>
              <a:t> </a:t>
            </a:r>
            <a:r>
              <a:rPr lang="es-419" sz="1250" b="1">
                <a:solidFill>
                  <a:schemeClr val="dk1"/>
                </a:solidFill>
                <a:latin typeface="DM Sans"/>
                <a:ea typeface="DM Sans"/>
                <a:cs typeface="DM Sans"/>
                <a:sym typeface="DM Sans"/>
              </a:rPr>
              <a:t>Opcional:</a:t>
            </a:r>
            <a:r>
              <a:rPr lang="es-419" sz="1250">
                <a:solidFill>
                  <a:schemeClr val="dk1"/>
                </a:solidFill>
                <a:latin typeface="DM Sans"/>
                <a:ea typeface="DM Sans"/>
                <a:cs typeface="DM Sans"/>
                <a:sym typeface="DM Sans"/>
              </a:rPr>
              <a:t> Research Generativo (Investigación de escritorio) ¿Qué problemas o necesidades tienen nuestros usuarios? ¿Qué información real tengo para sustentar?</a:t>
            </a:r>
            <a:endParaRPr sz="1250">
              <a:solidFill>
                <a:schemeClr val="dk1"/>
              </a:solidFill>
              <a:latin typeface="DM Sans"/>
              <a:ea typeface="DM Sans"/>
              <a:cs typeface="DM Sans"/>
              <a:sym typeface="DM Sans"/>
            </a:endParaRPr>
          </a:p>
        </p:txBody>
      </p:sp>
      <p:sp>
        <p:nvSpPr>
          <p:cNvPr id="438" name="Google Shape;438;p115"/>
          <p:cNvSpPr txBox="1"/>
          <p:nvPr/>
        </p:nvSpPr>
        <p:spPr>
          <a:xfrm>
            <a:off x="805713" y="1077850"/>
            <a:ext cx="7167300" cy="5310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500" b="1">
                <a:solidFill>
                  <a:schemeClr val="dk1"/>
                </a:solidFill>
                <a:latin typeface="DM Sans"/>
                <a:ea typeface="DM Sans"/>
                <a:cs typeface="DM Sans"/>
                <a:sym typeface="DM Sans"/>
              </a:rPr>
              <a:t>Definiendo el problema, objetivo y solución</a:t>
            </a:r>
            <a:endParaRPr sz="2500" b="1">
              <a:solidFill>
                <a:schemeClr val="dk1"/>
              </a:solidFill>
              <a:latin typeface="DM Sans"/>
              <a:ea typeface="DM Sans"/>
              <a:cs typeface="DM Sans"/>
              <a:sym typeface="DM Sans"/>
            </a:endParaRPr>
          </a:p>
        </p:txBody>
      </p:sp>
      <p:sp>
        <p:nvSpPr>
          <p:cNvPr id="439" name="Google Shape;439;p115"/>
          <p:cNvSpPr/>
          <p:nvPr/>
        </p:nvSpPr>
        <p:spPr>
          <a:xfrm>
            <a:off x="2369525" y="495850"/>
            <a:ext cx="1943100" cy="310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40" name="Google Shape;440;p11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441" name="Google Shape;441;p115"/>
          <p:cNvSpPr txBox="1"/>
          <p:nvPr/>
        </p:nvSpPr>
        <p:spPr>
          <a:xfrm>
            <a:off x="4312613" y="4076750"/>
            <a:ext cx="4064400" cy="3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6"/>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116"/>
          <p:cNvSpPr txBox="1"/>
          <p:nvPr/>
        </p:nvSpPr>
        <p:spPr>
          <a:xfrm>
            <a:off x="1461300" y="2126950"/>
            <a:ext cx="6221400" cy="18471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a:solidFill>
                  <a:schemeClr val="dk1"/>
                </a:solidFill>
                <a:latin typeface="DM Sans"/>
                <a:ea typeface="DM Sans"/>
                <a:cs typeface="DM Sans"/>
                <a:sym typeface="DM Sans"/>
              </a:rPr>
              <a:t>User persona &amp; benchmarking competencia</a:t>
            </a:r>
            <a:endParaRPr sz="4000" b="1">
              <a:solidFill>
                <a:schemeClr val="dk1"/>
              </a:solidFill>
              <a:latin typeface="DM Sans"/>
              <a:ea typeface="DM Sans"/>
              <a:cs typeface="DM Sans"/>
              <a:sym typeface="DM Sans"/>
            </a:endParaRPr>
          </a:p>
        </p:txBody>
      </p:sp>
      <p:sp>
        <p:nvSpPr>
          <p:cNvPr id="447" name="Google Shape;447;p116"/>
          <p:cNvSpPr txBox="1"/>
          <p:nvPr/>
        </p:nvSpPr>
        <p:spPr>
          <a:xfrm>
            <a:off x="1461300" y="1665250"/>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a:solidFill>
                  <a:schemeClr val="dk1"/>
                </a:solidFill>
                <a:latin typeface="DM Sans"/>
                <a:ea typeface="DM Sans"/>
                <a:cs typeface="DM Sans"/>
                <a:sym typeface="DM Sans"/>
              </a:rPr>
              <a:t>CLASE 03</a:t>
            </a:r>
            <a:endParaRPr sz="16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5660</Words>
  <Application>Microsoft Office PowerPoint</Application>
  <PresentationFormat>On-screen Show (16:9)</PresentationFormat>
  <Paragraphs>536</Paragraphs>
  <Slides>69</Slides>
  <Notes>69</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69</vt:i4>
      </vt:variant>
    </vt:vector>
  </HeadingPairs>
  <TitlesOfParts>
    <vt:vector size="78" baseType="lpstr">
      <vt:lpstr>Helvetica Neue Light</vt:lpstr>
      <vt:lpstr>DM Sans</vt:lpstr>
      <vt:lpstr>Anton</vt:lpstr>
      <vt:lpstr>Arial</vt:lpstr>
      <vt:lpstr>Didact Gothic</vt:lpstr>
      <vt:lpstr>Simple Light</vt:lpstr>
      <vt:lpstr>Coderhouse</vt:lpstr>
      <vt:lpstr>Coder</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Nicolas Cloos</cp:lastModifiedBy>
  <cp:revision>1</cp:revision>
  <dcterms:modified xsi:type="dcterms:W3CDTF">2023-01-23T17:56:23Z</dcterms:modified>
</cp:coreProperties>
</file>